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5" autoAdjust="0"/>
    <p:restoredTop sz="86477" autoAdjust="0"/>
  </p:normalViewPr>
  <p:slideViewPr>
    <p:cSldViewPr>
      <p:cViewPr varScale="1">
        <p:scale>
          <a:sx n="74" d="100"/>
          <a:sy n="74" d="100"/>
        </p:scale>
        <p:origin x="-13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4006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48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4800" dirty="0" smtClean="0">
                <a:latin typeface="Times New Roman"/>
                <a:ea typeface="Calibri"/>
                <a:cs typeface="Times New Roman"/>
              </a:rPr>
            </a:br>
            <a:r>
              <a:rPr lang="ru-RU" sz="48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МБОУ  </a:t>
            </a:r>
            <a:r>
              <a:rPr lang="ru-RU" sz="4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«Галактионовская ООШ» </a:t>
            </a:r>
            <a:r>
              <a:rPr lang="ru-RU" sz="48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48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48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Формирование   </a:t>
            </a:r>
            <a:r>
              <a:rPr lang="ru-RU" sz="4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читательской грамотности на уроках и во внеурочное время.</a:t>
            </a:r>
            <a:r>
              <a:rPr lang="ru-RU" sz="4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4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</a:b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4983481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43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772816"/>
            <a:ext cx="7740848" cy="4353347"/>
          </a:xfrm>
        </p:spPr>
        <p:txBody>
          <a:bodyPr>
            <a:normAutofit/>
          </a:bodyPr>
          <a:lstStyle/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2600" dirty="0">
                <a:solidFill>
                  <a:srgbClr val="002060"/>
                </a:solidFill>
                <a:latin typeface="Constantia"/>
              </a:rPr>
              <a:t>- </a:t>
            </a:r>
            <a:r>
              <a:rPr lang="ru-RU" sz="2600" dirty="0" smtClean="0">
                <a:solidFill>
                  <a:srgbClr val="002060"/>
                </a:solidFill>
                <a:latin typeface="Constantia"/>
              </a:rPr>
              <a:t>литературные игры, викторины;</a:t>
            </a:r>
            <a:endParaRPr lang="ru-RU" sz="2600" dirty="0">
              <a:solidFill>
                <a:srgbClr val="002060"/>
              </a:solidFill>
              <a:latin typeface="Constantia"/>
            </a:endParaRP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2600" dirty="0">
                <a:solidFill>
                  <a:srgbClr val="002060"/>
                </a:solidFill>
                <a:latin typeface="Constantia"/>
              </a:rPr>
              <a:t>- участие в конкурсах (конкурс чтецов, конкурс сочинений, иллюстраций);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2600" dirty="0">
                <a:solidFill>
                  <a:srgbClr val="002060"/>
                </a:solidFill>
                <a:latin typeface="Constantia"/>
              </a:rPr>
              <a:t>- участие в предметных неделях;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2600" dirty="0">
                <a:solidFill>
                  <a:srgbClr val="002060"/>
                </a:solidFill>
                <a:latin typeface="Constantia"/>
              </a:rPr>
              <a:t>- подготовка и участие в традиционных календарных праздниках (Новый год, День Защитников Отечества, 8 Марта, День Матери, День Учителя, День Победы), народные православные праздники (Рождество, Масленица)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latin typeface="Calibri"/>
              </a:rPr>
              <a:t>Внеурочная деятельность: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60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5" cy="4824536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1600" dirty="0">
                <a:solidFill>
                  <a:srgbClr val="002060"/>
                </a:solidFill>
                <a:latin typeface="Constantia"/>
              </a:rPr>
              <a:t>1. Наслаждайтесь чтением сами;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1600" dirty="0">
                <a:solidFill>
                  <a:srgbClr val="002060"/>
                </a:solidFill>
                <a:latin typeface="Constantia"/>
              </a:rPr>
              <a:t>2. Читайте детям вслух;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1600" dirty="0">
                <a:solidFill>
                  <a:srgbClr val="002060"/>
                </a:solidFill>
                <a:latin typeface="Constantia"/>
              </a:rPr>
              <a:t>3.Берите с собой детей в библиотеку;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1600" dirty="0">
                <a:solidFill>
                  <a:srgbClr val="002060"/>
                </a:solidFill>
                <a:latin typeface="Constantia"/>
              </a:rPr>
              <a:t>4. Показывайте, что вы цените чтение;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1600" dirty="0">
                <a:solidFill>
                  <a:srgbClr val="002060"/>
                </a:solidFill>
                <a:latin typeface="Constantia"/>
              </a:rPr>
              <a:t>5. Сделайте чтение увлекательным занятием;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1600" dirty="0">
                <a:solidFill>
                  <a:srgbClr val="002060"/>
                </a:solidFill>
                <a:latin typeface="Constantia"/>
              </a:rPr>
              <a:t>6. Пусть дети сами выбирают книги и журналы;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1600" dirty="0">
                <a:solidFill>
                  <a:srgbClr val="002060"/>
                </a:solidFill>
                <a:latin typeface="Constantia"/>
              </a:rPr>
              <a:t>7. Подпишитесь на журналы для ребёнка;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1600" dirty="0">
                <a:solidFill>
                  <a:srgbClr val="002060"/>
                </a:solidFill>
                <a:latin typeface="Constantia"/>
              </a:rPr>
              <a:t>8. Пусть ребёнок читает вслух другим;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1600" dirty="0">
                <a:solidFill>
                  <a:srgbClr val="002060"/>
                </a:solidFill>
                <a:latin typeface="Constantia"/>
              </a:rPr>
              <a:t>9. Поощряйте чтение;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1600" dirty="0">
                <a:solidFill>
                  <a:srgbClr val="002060"/>
                </a:solidFill>
                <a:latin typeface="Constantia"/>
              </a:rPr>
              <a:t>10. Играйте в настольные игры.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1600" dirty="0">
                <a:solidFill>
                  <a:srgbClr val="002060"/>
                </a:solidFill>
                <a:latin typeface="Constantia"/>
              </a:rPr>
              <a:t>11. В доме должна быть детская библиотека;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1600" dirty="0">
                <a:solidFill>
                  <a:srgbClr val="002060"/>
                </a:solidFill>
                <a:latin typeface="Constantia"/>
              </a:rPr>
              <a:t>12. Собирайте книги на темы;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1600" dirty="0">
                <a:solidFill>
                  <a:srgbClr val="002060"/>
                </a:solidFill>
                <a:latin typeface="Constantia"/>
              </a:rPr>
              <a:t>13. Предложите детям до или после просмотра фильма прочитать книгу;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1600" dirty="0">
                <a:solidFill>
                  <a:srgbClr val="002060"/>
                </a:solidFill>
                <a:latin typeface="Constantia"/>
              </a:rPr>
              <a:t>14. Если дети посмотрели интересную  передачу, достаньте книгу на эту тему;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1600" dirty="0">
                <a:solidFill>
                  <a:srgbClr val="002060"/>
                </a:solidFill>
                <a:latin typeface="Constantia"/>
              </a:rPr>
              <a:t>15. Устройте домашний театр;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1600" dirty="0">
                <a:solidFill>
                  <a:srgbClr val="002060"/>
                </a:solidFill>
                <a:latin typeface="Constantia"/>
              </a:rPr>
              <a:t>16. Почаще спрашивайте мнение детей о прочитанной книге;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1600" dirty="0">
                <a:solidFill>
                  <a:srgbClr val="002060"/>
                </a:solidFill>
                <a:latin typeface="Constantia"/>
              </a:rPr>
              <a:t>17. Детям поначалу лучше читать короткие рассказы, а не большие произведения;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Calibri"/>
              </a:rPr>
              <a:t>Работа с родителями:</a:t>
            </a:r>
            <a:br>
              <a:rPr lang="ru-RU" sz="4800" b="1" dirty="0">
                <a:solidFill>
                  <a:srgbClr val="FF0000"/>
                </a:solidFill>
                <a:latin typeface="Calibri"/>
              </a:rPr>
            </a:br>
            <a:r>
              <a:rPr lang="ru-RU" sz="4800" b="1" dirty="0">
                <a:solidFill>
                  <a:srgbClr val="FF0000"/>
                </a:solidFill>
                <a:latin typeface="Calibri"/>
              </a:rPr>
              <a:t>(советы родителям)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32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7" cy="4641379"/>
          </a:xfrm>
        </p:spPr>
        <p:txBody>
          <a:bodyPr>
            <a:normAutofit/>
          </a:bodyPr>
          <a:lstStyle/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2600" dirty="0">
                <a:solidFill>
                  <a:srgbClr val="002060"/>
                </a:solidFill>
                <a:latin typeface="Constantia"/>
              </a:rPr>
              <a:t>Освоение общекультурных навыков чтения и понимания текста, воспитания интереса к чтению и книге;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2600" dirty="0">
                <a:solidFill>
                  <a:srgbClr val="002060"/>
                </a:solidFill>
                <a:latin typeface="Constantia"/>
              </a:rPr>
              <a:t>Овладение речевой, письменной и коммуникативной культурой;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2600" dirty="0">
                <a:solidFill>
                  <a:srgbClr val="002060"/>
                </a:solidFill>
                <a:latin typeface="Constantia"/>
              </a:rPr>
              <a:t>Воспитание эстетического отношения к действительности, отражённой в художественной литературе;</a:t>
            </a: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2600" dirty="0">
                <a:solidFill>
                  <a:srgbClr val="002060"/>
                </a:solidFill>
                <a:latin typeface="Constantia"/>
              </a:rPr>
              <a:t>Сформированность нравственных ценностей и эстетического вкуса младшего школьника;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Calibri"/>
              </a:rPr>
              <a:t>Что </a:t>
            </a:r>
            <a:r>
              <a:rPr lang="ru-RU" sz="4800" b="1" dirty="0" smtClean="0">
                <a:solidFill>
                  <a:srgbClr val="FF0000"/>
                </a:solidFill>
                <a:latin typeface="Calibri"/>
              </a:rPr>
              <a:t>мы ждем </a:t>
            </a:r>
            <a:r>
              <a:rPr lang="ru-RU" sz="4800" b="1" dirty="0">
                <a:solidFill>
                  <a:srgbClr val="FF0000"/>
                </a:solidFill>
                <a:latin typeface="Calibri"/>
              </a:rPr>
              <a:t>от своих учеников?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21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630816"/>
            <a:ext cx="8064896" cy="5016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Система работы учителей начальных классов по формированию читательской грамотности младших школьников  заключается 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 умениях  работать с информацией . </a:t>
            </a:r>
            <a:endParaRPr lang="ru-RU" sz="2800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Эта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позиция отражена в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Федеральном государственном образовательном стандарте начального общего образования.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Актуальность данной проблемы обусловлена и тем, что читательская грамотность лежит в основе умения учиться.  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8043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630816"/>
            <a:ext cx="8568952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Система работы включает следующие направления: </a:t>
            </a:r>
            <a:endParaRPr lang="ru-RU" sz="28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1) формирование навыков чтения,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 2) начитанность учащихся,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3) умение работать с книгой,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4) формирование навыков читательской деятельности,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 5) внеурочная деятельность, повышающая у детей интерес к чтению,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6) проектно-исследовательская деятельность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 7) работа с родителями. 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92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252664"/>
              </p:ext>
            </p:extLst>
          </p:nvPr>
        </p:nvGraphicFramePr>
        <p:xfrm>
          <a:off x="323529" y="1268760"/>
          <a:ext cx="8568951" cy="5112568"/>
        </p:xfrm>
        <a:graphic>
          <a:graphicData uri="http://schemas.openxmlformats.org/drawingml/2006/table">
            <a:tbl>
              <a:tblPr/>
              <a:tblGrid>
                <a:gridCol w="1630333"/>
                <a:gridCol w="1630333"/>
                <a:gridCol w="1630333"/>
                <a:gridCol w="1384489"/>
                <a:gridCol w="1387723"/>
                <a:gridCol w="905740"/>
              </a:tblGrid>
              <a:tr h="267534"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Результаты диагностической работы по читательской грамотности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 класс, 2015/2016 уч. год)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23" marR="8723" marT="8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0910"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23" marR="8723" marT="8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091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23" marR="8723" marT="87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23" marR="8723" marT="87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723" marR="8723" marT="87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723" marR="8723" marT="87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723" marR="8723" marT="87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23" marR="8723" marT="8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857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Среднее значение по классу (%)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Среднее значение по региону (%)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23" marR="8723" marT="8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091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Успешность выполнения (% от максимального балла)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Вся работы (общий балл)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77,78%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70,75%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23" marR="8723" marT="87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49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Задания по группам умений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понимание и ориентация в тексте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100,00%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77,31%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23" marR="8723" marT="8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357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Глубокое и детальное понимание содержания и формы текста</a:t>
                      </a:r>
                    </a:p>
                  </a:txBody>
                  <a:tcPr marL="8723" marR="8723" marT="8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66,96%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67,01%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23" marR="8723" marT="8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62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Использование информации из текста для различных целей</a:t>
                      </a:r>
                    </a:p>
                  </a:txBody>
                  <a:tcPr marL="8723" marR="8723" marT="8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73,33%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69,26%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23" marR="8723" marT="8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42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Уровни достижений (% учащихся)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Достигли базового уровня (включая повышенный)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100,00%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91,24%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23" marR="8723" marT="8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15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Достигли повышенного уровня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50,00%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36,13%</a:t>
                      </a:r>
                    </a:p>
                  </a:txBody>
                  <a:tcPr marL="8723" marR="8723" marT="8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23" marR="8723" marT="8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11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478" y="1196752"/>
            <a:ext cx="8784976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При формировании читательских умений необходимо:</a:t>
            </a:r>
            <a:endParaRPr lang="ru-RU" sz="24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  <a:sym typeface="Symbol"/>
              </a:rPr>
              <a:t>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включать задания, для выполнения которых требуется не столько вычленить информацию, заданную в явном виде, сколько интерпретировать, преобразовать,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оценивать.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  <a:sym typeface="Symbol"/>
              </a:rPr>
              <a:t>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организовывать текстовую деятельность у обучающихся на основе заданий, требующих аргументировано, связно, логично, последовательно отвечать на вопрос, используя информацию исходного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текста.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  <a:sym typeface="Symbol"/>
              </a:rPr>
              <a:t>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уделить особое внимание обогащению словарного запаса у обучающихся, формированию умений определять лексическое значение незнакомого слова (термина) не только по справочной литературе, но и на основе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контекста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  <a:sym typeface="Symbol"/>
              </a:rPr>
              <a:t>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использовать задания, построенные на сопоставлении информации из нескольких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источников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  <a:sym typeface="Symbol"/>
              </a:rPr>
              <a:t>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формировать критический взгляд на достоверность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информации.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  <a:sym typeface="Symbol"/>
              </a:rPr>
              <a:t>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использовать тексты различных видов, в том числе схемы, таблицы,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графики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  <a:sym typeface="Symbol"/>
              </a:rPr>
              <a:t>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включить текстовую деятельность в урок на предметах естественнонаучного цикла как обязательную составную часть образовательного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процесса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  <a:sym typeface="Symbol"/>
              </a:rPr>
              <a:t>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обучать различным видам чтения.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040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478" y="713241"/>
            <a:ext cx="8784976" cy="625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Приемы  </a:t>
            </a:r>
            <a:r>
              <a:rPr lang="ru-RU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работы с текстом для учащихся:</a:t>
            </a:r>
            <a:endParaRPr lang="ru-RU" sz="24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• найди место в учебнике, где описывается объект, представленный на рисунке;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• поставь вопросы к данному тексту;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• составь суждение по тексту параграфа;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• выдели ключевые слова в отрывке текста, расположи их на листе в определенной последовательности;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• составь рассказ по ключевым словам;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• составь план изучаемого текста;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• заполни слепой текст;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• составь набор понятий научного текста;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• создай таблицу;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• найди ошибку в тексте;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• составь разные предложения с одним и тем же понятием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• составь предложения, используя слова «так, как», «потому, что», «следовательно», «если, то»;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• используя текст, сделайте подписи к рисунку;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• упрости текст, так, что бы смысл не потерялся;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• название текста;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• составьте кроссворд.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629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24744"/>
            <a:ext cx="8712968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Приём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«Тонкие» и « толстые» вопросы.  </a:t>
            </a:r>
            <a:endParaRPr lang="ru-RU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Тонкие» вопросы – вопросы, требующие простого, односложного ответа; «толстые» вопросы – вопросы, требующие подробного, развёрнутого ответа. После изучения темы учащимся предлагается сформулировать по три «тонких» и три «толстых» вопроса, связанных с пройденным материалом. Затем они опрашивают друг друга, используя таблицы «толстых» и «тонких» вопросов.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Объясните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почему….? Почему вы думаете….? Предположите, что будет если…? В чём различие…? Почему вы считаете….? Кто..? Что…? Когда…? Может…? Мог ли…? Было ли…? Будет…? Согласны ли вы…? Верно ли…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2. Приём «Составление краткой записи задачи» </a:t>
            </a:r>
            <a:endParaRPr lang="ru-RU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Формируется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умение целенаправленно читать учебный текст, задавать проблемные вопросы, вести обсуждение.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3. Приём «Вопросы к тексту учебника» </a:t>
            </a:r>
            <a:endParaRPr lang="ru-RU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Позволяет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формировать умение самостоятельно работать с печатной информацией, формулировать вопросы, работать в парах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954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948" y="1173555"/>
            <a:ext cx="8568952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4. Приём «Учимся задавать вопросы разных типов»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« Ромашка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Блума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» (Шесть лепестков – шесть типов вопросов). Отвечая на них, нужно назвать какие-то факты, вспомнить, воспроизвести некую информацию.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5. Приём «Верные и неверные утверждения» </a:t>
            </a:r>
            <a:endParaRPr lang="ru-RU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Универсальный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прием, способствующий актуализации знаний учащихся и активизации мыслительной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деятельности, формирует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умение оценивать ситуацию или факты, умение анализировать информацию, умение отражать свое мнение. Детям предлагается выразить свое отношение к  ряду утверждений по правилу: верно – «+», не верно – «-».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6. "Мозговой штурм" </a:t>
            </a:r>
            <a:endParaRPr lang="ru-RU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организуем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 целью выяснения того, что дети уже знают по теме, выдвижения предположений по теме. На этом этапе важно, чтобы учащиеся с помощью вопросов и предположений сами сформулировали значимые для себя конкретные цели изучения нового материала, и это вызывает у них естественное желание узнать новое. 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748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340768"/>
            <a:ext cx="8640960" cy="317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На этапе осмысления содержания используем следующие приёмы: </a:t>
            </a:r>
            <a:endParaRPr lang="ru-RU" sz="24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"</a:t>
            </a:r>
            <a:r>
              <a:rPr lang="ru-RU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Инсерт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"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- маркировка текста значками по мере его чтения, "V" - уже знал, "+" - новое, "?" - не понял, "-" - думал иначе.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"Перепутанные логические цепочки",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когда отрывки из текста, цитаты, события необходимо расположить в хронологическом порядке, составить логическую цепочку;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«ЗХУ» (знаю, хочу узнать, узнал)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используем 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на стадии рефлексии, если прием введен на первом этапе, учащиеся сопоставляют новый материал с тем, что знали, делают выводы по изучаемой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теме.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399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738</TotalTime>
  <Words>1194</Words>
  <Application>Microsoft Office PowerPoint</Application>
  <PresentationFormat>Экран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 МБОУ  «Галактионовская ООШ»  Формирование   читательской грамотности на уроках и во внеурочное время.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Внеурочная деятельность:</vt:lpstr>
      <vt:lpstr>Работа с родителями: (советы родителям)</vt:lpstr>
      <vt:lpstr>Что мы ждем от своих учеников?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МБОУ  «Галактионовская ООШ» по формированию читательской грамотности на уроках и во внеурочное время. </dc:title>
  <dc:creator>User</dc:creator>
  <cp:lastModifiedBy>User</cp:lastModifiedBy>
  <cp:revision>12</cp:revision>
  <cp:lastPrinted>2017-04-26T08:34:17Z</cp:lastPrinted>
  <dcterms:created xsi:type="dcterms:W3CDTF">2017-02-15T13:38:59Z</dcterms:created>
  <dcterms:modified xsi:type="dcterms:W3CDTF">2017-04-26T08:51:40Z</dcterms:modified>
</cp:coreProperties>
</file>