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IX</a:t>
            </a:r>
            <a:r>
              <a:rPr lang="ru-RU" dirty="0" smtClean="0"/>
              <a:t> районная методическая конференция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«Реализация ФГОС НОО и ООО»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08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1"/>
            <a:endParaRPr lang="ru-RU" b="1" dirty="0" smtClean="0"/>
          </a:p>
          <a:p>
            <a:pPr lvl="1"/>
            <a:endParaRPr lang="ru-RU" b="1" dirty="0"/>
          </a:p>
          <a:p>
            <a:pPr marL="971550" lvl="1" indent="-514350">
              <a:buFont typeface="+mj-lt"/>
              <a:buAutoNum type="arabicPeriod"/>
            </a:pP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Средства</a:t>
            </a:r>
            <a:r>
              <a:rPr lang="ru-RU" sz="3400" b="1" dirty="0">
                <a:latin typeface="Calibri" pitchFamily="34" charset="0"/>
                <a:cs typeface="Calibri" pitchFamily="34" charset="0"/>
              </a:rPr>
              <a:t>, способствующие формированию познавательных универсальных учебных действий.</a:t>
            </a:r>
            <a:endParaRPr lang="ru-RU" sz="34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ru-RU" sz="3400" dirty="0">
                <a:latin typeface="Calibri" pitchFamily="34" charset="0"/>
                <a:cs typeface="Calibri" pitchFamily="34" charset="0"/>
              </a:rPr>
              <a:t> </a:t>
            </a:r>
          </a:p>
          <a:p>
            <a:pPr marL="971550" lvl="1" indent="-514350">
              <a:buAutoNum type="arabicPeriod" startAt="2"/>
            </a:pP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Средства</a:t>
            </a:r>
            <a:r>
              <a:rPr lang="ru-RU" sz="3400" b="1" dirty="0">
                <a:latin typeface="Calibri" pitchFamily="34" charset="0"/>
                <a:cs typeface="Calibri" pitchFamily="34" charset="0"/>
              </a:rPr>
              <a:t>, способствующие формированию коммуникативных универсальных учебных </a:t>
            </a: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lvl="1" indent="0">
              <a:buNone/>
            </a:pPr>
            <a:r>
              <a:rPr lang="ru-RU" sz="3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             действий</a:t>
            </a:r>
            <a:r>
              <a:rPr lang="ru-RU" sz="3400" b="1" dirty="0">
                <a:latin typeface="Calibri" pitchFamily="34" charset="0"/>
                <a:cs typeface="Calibri" pitchFamily="34" charset="0"/>
              </a:rPr>
              <a:t>.</a:t>
            </a:r>
            <a:endParaRPr lang="ru-RU" sz="34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ru-RU" sz="34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971550" lvl="1" indent="-514350">
              <a:buAutoNum type="arabicPeriod" startAt="3"/>
            </a:pP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Средства</a:t>
            </a:r>
            <a:r>
              <a:rPr lang="ru-RU" sz="3400" b="1" dirty="0">
                <a:latin typeface="Calibri" pitchFamily="34" charset="0"/>
                <a:cs typeface="Calibri" pitchFamily="34" charset="0"/>
              </a:rPr>
              <a:t>, способствующие формированию регулятивных универсальных учебных </a:t>
            </a:r>
            <a:endParaRPr lang="ru-RU" sz="3400" b="1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r>
              <a:rPr lang="ru-RU" sz="3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             действий</a:t>
            </a:r>
            <a:r>
              <a:rPr lang="ru-RU" sz="3400" b="1" dirty="0">
                <a:latin typeface="Calibri" pitchFamily="34" charset="0"/>
                <a:cs typeface="Calibri" pitchFamily="34" charset="0"/>
              </a:rPr>
              <a:t>.</a:t>
            </a:r>
            <a:endParaRPr lang="ru-RU" sz="34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ru-RU" sz="3400" dirty="0">
              <a:latin typeface="Calibri" pitchFamily="34" charset="0"/>
              <a:cs typeface="Calibri" pitchFamily="34" charset="0"/>
            </a:endParaRPr>
          </a:p>
          <a:p>
            <a:pPr marL="971550" lvl="1" indent="-514350">
              <a:buAutoNum type="arabicPeriod" startAt="4"/>
            </a:pP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 Средства</a:t>
            </a:r>
            <a:r>
              <a:rPr lang="ru-RU" sz="3400" b="1" dirty="0">
                <a:latin typeface="Calibri" pitchFamily="34" charset="0"/>
                <a:cs typeface="Calibri" pitchFamily="34" charset="0"/>
              </a:rPr>
              <a:t>, способствующие формированию навыков читательской грамотности и </a:t>
            </a: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lvl="1" indent="0">
              <a:buNone/>
            </a:pPr>
            <a:r>
              <a:rPr lang="ru-RU" sz="3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           навыков  смыслового </a:t>
            </a:r>
            <a:r>
              <a:rPr lang="ru-RU" sz="3400" b="1" dirty="0">
                <a:latin typeface="Calibri" pitchFamily="34" charset="0"/>
                <a:cs typeface="Calibri" pitchFamily="34" charset="0"/>
              </a:rPr>
              <a:t>чтения</a:t>
            </a:r>
            <a:endParaRPr lang="ru-RU" sz="34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ru-RU" sz="3400" b="1" dirty="0">
                <a:latin typeface="Calibri" pitchFamily="34" charset="0"/>
                <a:cs typeface="Calibri" pitchFamily="34" charset="0"/>
              </a:rPr>
              <a:t> </a:t>
            </a:r>
            <a:r>
              <a:rPr lang="ru-RU" sz="34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400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5.         Средства</a:t>
            </a:r>
            <a:r>
              <a:rPr lang="ru-RU" sz="3400" b="1" dirty="0">
                <a:latin typeface="Calibri" pitchFamily="34" charset="0"/>
                <a:cs typeface="Calibri" pitchFamily="34" charset="0"/>
              </a:rPr>
              <a:t>, способствующие формированию личностных результатов освоения </a:t>
            </a: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buNone/>
            </a:pPr>
            <a:r>
              <a:rPr lang="ru-RU" sz="3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                      основной </a:t>
            </a:r>
            <a:r>
              <a:rPr lang="ru-RU" sz="3400" b="1" dirty="0">
                <a:latin typeface="Calibri" pitchFamily="34" charset="0"/>
                <a:cs typeface="Calibri" pitchFamily="34" charset="0"/>
              </a:rPr>
              <a:t>образовательной программы  </a:t>
            </a:r>
          </a:p>
          <a:p>
            <a:pPr marL="0" indent="0">
              <a:buNone/>
            </a:pPr>
            <a:r>
              <a:rPr lang="ru-RU" sz="3400" b="1" dirty="0">
                <a:latin typeface="Calibri" pitchFamily="34" charset="0"/>
                <a:cs typeface="Calibri" pitchFamily="34" charset="0"/>
              </a:rPr>
              <a:t> </a:t>
            </a:r>
          </a:p>
          <a:p>
            <a:pPr marL="0" indent="0">
              <a:buNone/>
            </a:pP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           6.        Средства</a:t>
            </a:r>
            <a:r>
              <a:rPr lang="ru-RU" sz="3400" b="1" dirty="0">
                <a:latin typeface="Calibri" pitchFamily="34" charset="0"/>
                <a:cs typeface="Calibri" pitchFamily="34" charset="0"/>
              </a:rPr>
              <a:t>, способствующие формированию ИКТ-компетентности   учащихся </a:t>
            </a:r>
          </a:p>
          <a:p>
            <a:pPr marL="0" indent="0">
              <a:buNone/>
            </a:pP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           7.       </a:t>
            </a:r>
            <a:r>
              <a:rPr lang="ru-RU" sz="3400" b="1" dirty="0">
                <a:latin typeface="Calibri" pitchFamily="34" charset="0"/>
                <a:cs typeface="Calibri" pitchFamily="34" charset="0"/>
              </a:rPr>
              <a:t>Организация  учебных занятий  на  основе  индивидуальных </a:t>
            </a:r>
            <a:endParaRPr lang="ru-RU" sz="3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42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по ФГОС НОО и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Восточенская</a:t>
            </a:r>
            <a:r>
              <a:rPr lang="ru-RU" dirty="0" smtClean="0"/>
              <a:t> СОШ    - 7</a:t>
            </a:r>
          </a:p>
          <a:p>
            <a:r>
              <a:rPr lang="ru-RU" dirty="0" smtClean="0"/>
              <a:t>Саянская СОШ             - 3</a:t>
            </a:r>
          </a:p>
          <a:p>
            <a:r>
              <a:rPr lang="ru-RU" dirty="0" smtClean="0"/>
              <a:t>Николаевская ООШ   - 3</a:t>
            </a:r>
          </a:p>
          <a:p>
            <a:r>
              <a:rPr lang="ru-RU" dirty="0" err="1" smtClean="0"/>
              <a:t>Тубинская</a:t>
            </a:r>
            <a:r>
              <a:rPr lang="ru-RU" dirty="0" smtClean="0"/>
              <a:t> СОШ           - 2</a:t>
            </a:r>
          </a:p>
          <a:p>
            <a:r>
              <a:rPr lang="ru-RU" dirty="0" err="1" smtClean="0"/>
              <a:t>Кортузская</a:t>
            </a:r>
            <a:r>
              <a:rPr lang="ru-RU" dirty="0" smtClean="0"/>
              <a:t> СОШ         - 2</a:t>
            </a:r>
          </a:p>
          <a:p>
            <a:r>
              <a:rPr lang="ru-RU" dirty="0" err="1" smtClean="0"/>
              <a:t>Лебяженская</a:t>
            </a:r>
            <a:r>
              <a:rPr lang="ru-RU" dirty="0" smtClean="0"/>
              <a:t> СОШ     - 1</a:t>
            </a:r>
          </a:p>
          <a:p>
            <a:r>
              <a:rPr lang="ru-RU" dirty="0" err="1" smtClean="0"/>
              <a:t>Беллыкская</a:t>
            </a:r>
            <a:r>
              <a:rPr lang="ru-RU" dirty="0" smtClean="0"/>
              <a:t> СОШ        - 1</a:t>
            </a:r>
          </a:p>
          <a:p>
            <a:r>
              <a:rPr lang="ru-RU" dirty="0" err="1" smtClean="0"/>
              <a:t>Салбинская</a:t>
            </a:r>
            <a:r>
              <a:rPr lang="ru-RU" dirty="0" smtClean="0"/>
              <a:t> СОШ        - 1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945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представления материалов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 smtClean="0"/>
              <a:t>Мастер-класс                                      1     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 Методическое </a:t>
            </a:r>
            <a:r>
              <a:rPr lang="ru-RU" dirty="0" smtClean="0"/>
              <a:t>объединение          2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smtClean="0"/>
              <a:t>Статья                                                    4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4. Конспект внеурочного </a:t>
            </a:r>
            <a:r>
              <a:rPr lang="ru-RU" dirty="0" smtClean="0"/>
              <a:t>занятия       -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5. Технологическая карта </a:t>
            </a:r>
            <a:r>
              <a:rPr lang="ru-RU" dirty="0" smtClean="0"/>
              <a:t>урока         4/9 (СДО)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6. Сценарий </a:t>
            </a:r>
            <a:r>
              <a:rPr lang="ru-RU" dirty="0" smtClean="0"/>
              <a:t>воспитательного             2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мероприятия                                        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51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Межмуниципальный форум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1.  Образовательная </a:t>
            </a:r>
            <a:r>
              <a:rPr lang="ru-RU" dirty="0"/>
              <a:t>среда для формирования ЧГ.</a:t>
            </a:r>
          </a:p>
          <a:p>
            <a:pPr marL="0" lvl="0" indent="0">
              <a:buNone/>
            </a:pPr>
            <a:r>
              <a:rPr lang="ru-RU" dirty="0" smtClean="0"/>
              <a:t>2.  Формирование </a:t>
            </a:r>
            <a:r>
              <a:rPr lang="ru-RU" dirty="0"/>
              <a:t>ЧГ на основе диагностики, оценивания, </a:t>
            </a:r>
            <a:r>
              <a:rPr lang="ru-RU" dirty="0" smtClean="0"/>
              <a:t> </a:t>
            </a:r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  мониторинга</a:t>
            </a:r>
            <a:r>
              <a:rPr lang="ru-RU" dirty="0"/>
              <a:t>.</a:t>
            </a:r>
          </a:p>
          <a:p>
            <a:pPr marL="0" lvl="0" indent="0">
              <a:buNone/>
            </a:pPr>
            <a:r>
              <a:rPr lang="ru-RU" dirty="0" smtClean="0"/>
              <a:t>3.  Формирование </a:t>
            </a:r>
            <a:r>
              <a:rPr lang="ru-RU" dirty="0"/>
              <a:t>ЧГ средствами технологий, методик, приёмов.</a:t>
            </a:r>
          </a:p>
          <a:p>
            <a:pPr marL="0" lvl="0" indent="0">
              <a:buNone/>
            </a:pPr>
            <a:r>
              <a:rPr lang="ru-RU" dirty="0" smtClean="0"/>
              <a:t>4.  Формирование </a:t>
            </a:r>
            <a:r>
              <a:rPr lang="ru-RU" dirty="0"/>
              <a:t>ЧГ средствами технологий, методик, приёмов.</a:t>
            </a:r>
          </a:p>
          <a:p>
            <a:pPr marL="0" lvl="0" indent="0">
              <a:buNone/>
            </a:pPr>
            <a:r>
              <a:rPr lang="ru-RU" dirty="0" smtClean="0"/>
              <a:t>5.  Формирование </a:t>
            </a:r>
            <a:r>
              <a:rPr lang="ru-RU" dirty="0"/>
              <a:t>ЧГ на уроках и во внеурочное время средствами </a:t>
            </a:r>
            <a:r>
              <a:rPr lang="ru-RU" dirty="0" smtClean="0"/>
              <a:t> </a:t>
            </a:r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  СДО</a:t>
            </a:r>
            <a:r>
              <a:rPr lang="ru-RU" dirty="0"/>
              <a:t>.</a:t>
            </a:r>
          </a:p>
          <a:p>
            <a:pPr marL="0" lvl="0" indent="0">
              <a:buNone/>
            </a:pPr>
            <a:r>
              <a:rPr lang="ru-RU" dirty="0" smtClean="0"/>
              <a:t>6.  Формирование </a:t>
            </a:r>
            <a:r>
              <a:rPr lang="ru-RU" dirty="0"/>
              <a:t>ЧГ на уроках и во внеурочное время.</a:t>
            </a:r>
          </a:p>
          <a:p>
            <a:pPr marL="0" lvl="0" indent="0">
              <a:buNone/>
            </a:pPr>
            <a:r>
              <a:rPr lang="ru-RU" dirty="0" smtClean="0"/>
              <a:t>7.  Система </a:t>
            </a:r>
            <a:r>
              <a:rPr lang="ru-RU" dirty="0"/>
              <a:t>работы </a:t>
            </a:r>
            <a:r>
              <a:rPr lang="ru-RU" dirty="0" err="1"/>
              <a:t>Курагинской</a:t>
            </a:r>
            <a:r>
              <a:rPr lang="ru-RU" dirty="0"/>
              <a:t> СОШ № 1 по междисциплинарной </a:t>
            </a:r>
            <a:r>
              <a:rPr lang="ru-RU" dirty="0" smtClean="0"/>
              <a:t> </a:t>
            </a:r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  программе </a:t>
            </a:r>
            <a:r>
              <a:rPr lang="ru-RU" dirty="0"/>
              <a:t>«Стратегии смыслового чтения».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40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Участники  межмуниципального форума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Кляйн</a:t>
            </a:r>
            <a:r>
              <a:rPr lang="ru-RU" dirty="0"/>
              <a:t> Елена </a:t>
            </a:r>
            <a:r>
              <a:rPr lang="ru-RU" dirty="0" smtClean="0"/>
              <a:t>Васильевна, МБОУ </a:t>
            </a:r>
            <a:r>
              <a:rPr lang="ru-RU" dirty="0"/>
              <a:t>«</a:t>
            </a:r>
            <a:r>
              <a:rPr lang="ru-RU" dirty="0" err="1"/>
              <a:t>Восточенская</a:t>
            </a:r>
            <a:r>
              <a:rPr lang="ru-RU" dirty="0"/>
              <a:t> СОШ» </a:t>
            </a:r>
            <a:r>
              <a:rPr lang="ru-RU" dirty="0" smtClean="0"/>
              <a:t> опыт работы  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«Приёмы формирования читательской грамотности  у учащихся начальной школы» 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err="1"/>
              <a:t>Кривохижа</a:t>
            </a:r>
            <a:r>
              <a:rPr lang="ru-RU" dirty="0"/>
              <a:t> Ольга </a:t>
            </a:r>
            <a:r>
              <a:rPr lang="ru-RU" dirty="0" smtClean="0"/>
              <a:t>Ивановна,  </a:t>
            </a:r>
            <a:r>
              <a:rPr lang="ru-RU" dirty="0"/>
              <a:t>МБОУ «Краснотуранская НОШ им. В.К. Фуги</a:t>
            </a:r>
            <a:r>
              <a:rPr lang="ru-RU" dirty="0" smtClean="0"/>
              <a:t>»,   опыт </a:t>
            </a:r>
            <a:r>
              <a:rPr lang="ru-RU" dirty="0"/>
              <a:t>работы школы по технологии критического мышления и мастер-класс «Работа с таблицей, как приём формирования смыслового чтения»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509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Участники  межмуниципального форума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Мужайло</a:t>
            </a:r>
            <a:r>
              <a:rPr lang="ru-RU" dirty="0"/>
              <a:t> Алена Сергеевна – МБОУ «</a:t>
            </a:r>
            <a:r>
              <a:rPr lang="ru-RU" dirty="0" err="1"/>
              <a:t>Лебяженская</a:t>
            </a:r>
            <a:r>
              <a:rPr lang="ru-RU" dirty="0"/>
              <a:t> СОШ» </a:t>
            </a:r>
            <a:r>
              <a:rPr lang="ru-RU" dirty="0" smtClean="0"/>
              <a:t>  </a:t>
            </a:r>
            <a:r>
              <a:rPr lang="ru-RU" dirty="0"/>
              <a:t>опыт работы  через  мастер - класс «Формирование способностей учащихся к осмыслению текста через технологию продуктивного обучения»</a:t>
            </a:r>
          </a:p>
          <a:p>
            <a:r>
              <a:rPr lang="ru-RU" dirty="0" err="1"/>
              <a:t>Ленинг</a:t>
            </a:r>
            <a:r>
              <a:rPr lang="ru-RU" dirty="0"/>
              <a:t> Наталья Владимировна – МБОУ «Николаевская ООШ» опыт работы  учителей начальной школы «Формирование  трех групп читательских умений в рамках требований ФГОС»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4307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299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IX районная методическая конференция</vt:lpstr>
      <vt:lpstr>Направления</vt:lpstr>
      <vt:lpstr>Материалы по ФГОС НОО и ООО</vt:lpstr>
      <vt:lpstr>Формы представления материалов</vt:lpstr>
      <vt:lpstr> Межмуниципальный форум</vt:lpstr>
      <vt:lpstr>Участники  межмуниципального форума</vt:lpstr>
      <vt:lpstr>Участники  межмуниципального форума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IX районная методическая конференция</dc:title>
  <cp:lastModifiedBy>xxx</cp:lastModifiedBy>
  <cp:revision>3</cp:revision>
  <dcterms:modified xsi:type="dcterms:W3CDTF">2017-03-29T08:55:36Z</dcterms:modified>
</cp:coreProperties>
</file>