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9"/>
  </p:notesMasterIdLst>
  <p:sldIdLst>
    <p:sldId id="256" r:id="rId2"/>
    <p:sldId id="280" r:id="rId3"/>
    <p:sldId id="301" r:id="rId4"/>
    <p:sldId id="329" r:id="rId5"/>
    <p:sldId id="328" r:id="rId6"/>
    <p:sldId id="327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291" r:id="rId18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AED1C-0202-42DF-8BF6-10784755D12C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D4FE6-718D-4951-BD22-13BA29F1CF34}">
      <dgm:prSet phldrT="[Текст]" custT="1"/>
      <dgm:spPr/>
      <dgm:t>
        <a:bodyPr/>
        <a:lstStyle/>
        <a:p>
          <a:pPr marL="354013" indent="0"/>
          <a:r>
            <a:rPr lang="ru-RU" sz="2000" b="0" smtClean="0">
              <a:latin typeface="Arial Narrow" panose="020B0606020202030204" pitchFamily="34" charset="0"/>
            </a:rPr>
            <a:t>Орган исполнительной власти субъекта РФ, осуществляющий государственное управление в сфере образования, орган местного самоуправления муниципального района или городского округа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29993323-4396-4BC0-BB20-7D73C6AE5A74}" type="parTrans" cxnId="{E0EBD5E3-5753-4FC4-A6C9-A25861FA2567}">
      <dgm:prSet/>
      <dgm:spPr/>
      <dgm:t>
        <a:bodyPr/>
        <a:lstStyle/>
        <a:p>
          <a:endParaRPr lang="ru-RU"/>
        </a:p>
      </dgm:t>
    </dgm:pt>
    <dgm:pt modelId="{1BE32C97-741B-4D37-910E-64C1C8448F03}" type="sibTrans" cxnId="{E0EBD5E3-5753-4FC4-A6C9-A25861FA2567}">
      <dgm:prSet/>
      <dgm:spPr/>
      <dgm:t>
        <a:bodyPr/>
        <a:lstStyle/>
        <a:p>
          <a:endParaRPr lang="ru-RU"/>
        </a:p>
      </dgm:t>
    </dgm:pt>
    <dgm:pt modelId="{94455C43-105D-4009-A381-695BC12868A1}">
      <dgm:prSet phldrT="[Текст]"/>
      <dgm:spPr/>
      <dgm:t>
        <a:bodyPr/>
        <a:lstStyle/>
        <a:p>
          <a:r>
            <a:rPr lang="ru-RU" b="0" smtClean="0">
              <a:latin typeface="Arial Narrow" panose="020B0606020202030204" pitchFamily="34" charset="0"/>
            </a:rPr>
            <a:t>Общественная палата (совет)</a:t>
          </a:r>
          <a:endParaRPr lang="ru-RU" b="0" dirty="0">
            <a:latin typeface="Arial Narrow" panose="020B0606020202030204" pitchFamily="34" charset="0"/>
          </a:endParaRPr>
        </a:p>
      </dgm:t>
    </dgm:pt>
    <dgm:pt modelId="{FB2CA262-B4BE-4A60-AA2C-0C23F804E3B0}" type="parTrans" cxnId="{16456877-D6D9-4A5D-8ACB-C0006A9EA272}">
      <dgm:prSet/>
      <dgm:spPr/>
      <dgm:t>
        <a:bodyPr/>
        <a:lstStyle/>
        <a:p>
          <a:endParaRPr lang="ru-RU"/>
        </a:p>
      </dgm:t>
    </dgm:pt>
    <dgm:pt modelId="{92479FA9-90CD-464A-B498-AE1B36AE8B75}" type="sibTrans" cxnId="{16456877-D6D9-4A5D-8ACB-C0006A9EA272}">
      <dgm:prSet/>
      <dgm:spPr/>
      <dgm:t>
        <a:bodyPr/>
        <a:lstStyle/>
        <a:p>
          <a:endParaRPr lang="ru-RU"/>
        </a:p>
      </dgm:t>
    </dgm:pt>
    <dgm:pt modelId="{BB9274A7-FBFA-4EDB-BF3B-3DC028F44783}">
      <dgm:prSet phldrT="[Текст]"/>
      <dgm:spPr/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Общественный совет по проведению </a:t>
          </a:r>
          <a:r>
            <a:rPr lang="ru-RU" dirty="0" smtClean="0">
              <a:latin typeface="Arial Narrow" panose="020B0606020202030204" pitchFamily="34" charset="0"/>
            </a:rPr>
            <a:t>НОКО</a:t>
          </a:r>
          <a:endParaRPr lang="ru-RU" dirty="0">
            <a:latin typeface="Arial Narrow" panose="020B0606020202030204" pitchFamily="34" charset="0"/>
          </a:endParaRPr>
        </a:p>
      </dgm:t>
    </dgm:pt>
    <dgm:pt modelId="{8CBF07D1-CC77-42CE-B599-3B64E48D1D54}" type="parTrans" cxnId="{A998BC63-B17C-4C34-9259-4E6AA30C6EAA}">
      <dgm:prSet/>
      <dgm:spPr/>
      <dgm:t>
        <a:bodyPr/>
        <a:lstStyle/>
        <a:p>
          <a:endParaRPr lang="ru-RU"/>
        </a:p>
      </dgm:t>
    </dgm:pt>
    <dgm:pt modelId="{BB00C0B4-D994-4F2F-A08A-108D1BD90534}" type="sibTrans" cxnId="{A998BC63-B17C-4C34-9259-4E6AA30C6EAA}">
      <dgm:prSet/>
      <dgm:spPr/>
      <dgm:t>
        <a:bodyPr/>
        <a:lstStyle/>
        <a:p>
          <a:endParaRPr lang="ru-RU"/>
        </a:p>
      </dgm:t>
    </dgm:pt>
    <dgm:pt modelId="{402853B5-A61E-43E6-967C-E36AE05016C8}">
      <dgm:prSet/>
      <dgm:spPr/>
      <dgm:t>
        <a:bodyPr/>
        <a:lstStyle/>
        <a:p>
          <a:r>
            <a:rPr lang="ru-RU" smtClean="0">
              <a:latin typeface="Arial Narrow" panose="020B0606020202030204" pitchFamily="34" charset="0"/>
            </a:rPr>
            <a:t>Образовательные организации</a:t>
          </a:r>
          <a:endParaRPr lang="ru-RU" dirty="0">
            <a:latin typeface="Arial Narrow" panose="020B0606020202030204" pitchFamily="34" charset="0"/>
          </a:endParaRPr>
        </a:p>
      </dgm:t>
    </dgm:pt>
    <dgm:pt modelId="{F25E4A63-EAA4-4BD5-9BBA-2FEE3B0C5F32}" type="parTrans" cxnId="{73573F42-FF61-471D-9E52-E3E62C4704BD}">
      <dgm:prSet/>
      <dgm:spPr/>
      <dgm:t>
        <a:bodyPr/>
        <a:lstStyle/>
        <a:p>
          <a:endParaRPr lang="ru-RU"/>
        </a:p>
      </dgm:t>
    </dgm:pt>
    <dgm:pt modelId="{2B0EBA93-1F2F-4065-B777-24E7C2259801}" type="sibTrans" cxnId="{73573F42-FF61-471D-9E52-E3E62C4704BD}">
      <dgm:prSet/>
      <dgm:spPr/>
      <dgm:t>
        <a:bodyPr/>
        <a:lstStyle/>
        <a:p>
          <a:endParaRPr lang="ru-RU"/>
        </a:p>
      </dgm:t>
    </dgm:pt>
    <dgm:pt modelId="{5CBABE14-FB76-47E3-9306-876AEEE9C31C}">
      <dgm:prSet/>
      <dgm:spPr/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Организация, осуществляющая сбор и обобщение информации о качестве условий осуществления образовательной деятельности организациями (далее –Оператор)</a:t>
          </a:r>
          <a:endParaRPr lang="ru-RU" dirty="0">
            <a:latin typeface="Arial Narrow" panose="020B0606020202030204" pitchFamily="34" charset="0"/>
          </a:endParaRPr>
        </a:p>
      </dgm:t>
    </dgm:pt>
    <dgm:pt modelId="{04773EBC-F391-4066-9C5E-1496BCCF49F8}" type="parTrans" cxnId="{A91D5EB3-EC92-4EBA-BC44-88C3FAA9D7F7}">
      <dgm:prSet/>
      <dgm:spPr/>
      <dgm:t>
        <a:bodyPr/>
        <a:lstStyle/>
        <a:p>
          <a:endParaRPr lang="ru-RU"/>
        </a:p>
      </dgm:t>
    </dgm:pt>
    <dgm:pt modelId="{639F2E59-945E-4F8F-8B6D-F8357970C59B}" type="sibTrans" cxnId="{A91D5EB3-EC92-4EBA-BC44-88C3FAA9D7F7}">
      <dgm:prSet/>
      <dgm:spPr/>
      <dgm:t>
        <a:bodyPr/>
        <a:lstStyle/>
        <a:p>
          <a:endParaRPr lang="ru-RU"/>
        </a:p>
      </dgm:t>
    </dgm:pt>
    <dgm:pt modelId="{8B266517-A35E-411E-A027-F2E79E9EC411}">
      <dgm:prSet/>
      <dgm:spPr/>
      <dgm:t>
        <a:bodyPr/>
        <a:lstStyle/>
        <a:p>
          <a:r>
            <a:rPr lang="ru-RU" dirty="0" smtClean="0"/>
            <a:t>Получатели образовательных услуг</a:t>
          </a:r>
          <a:endParaRPr lang="ru-RU" dirty="0"/>
        </a:p>
      </dgm:t>
    </dgm:pt>
    <dgm:pt modelId="{48BFAC97-BAB0-4D0C-8B4E-8F8F305C807C}" type="parTrans" cxnId="{70FC2512-6741-4B60-8389-482C7C0BA1DE}">
      <dgm:prSet/>
      <dgm:spPr/>
      <dgm:t>
        <a:bodyPr/>
        <a:lstStyle/>
        <a:p>
          <a:endParaRPr lang="ru-RU"/>
        </a:p>
      </dgm:t>
    </dgm:pt>
    <dgm:pt modelId="{801A2637-2523-4B48-9219-AB0B4D2ECA12}" type="sibTrans" cxnId="{70FC2512-6741-4B60-8389-482C7C0BA1DE}">
      <dgm:prSet/>
      <dgm:spPr/>
      <dgm:t>
        <a:bodyPr/>
        <a:lstStyle/>
        <a:p>
          <a:endParaRPr lang="ru-RU"/>
        </a:p>
      </dgm:t>
    </dgm:pt>
    <dgm:pt modelId="{575E57C4-4306-4F14-BFE3-A9F53A4B5287}" type="pres">
      <dgm:prSet presAssocID="{A38AED1C-0202-42DF-8BF6-10784755D12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38CF7E0-B99D-4CB7-9B1A-77EC1B2393EE}" type="pres">
      <dgm:prSet presAssocID="{A38AED1C-0202-42DF-8BF6-10784755D12C}" presName="Name1" presStyleCnt="0"/>
      <dgm:spPr/>
      <dgm:t>
        <a:bodyPr/>
        <a:lstStyle/>
        <a:p>
          <a:endParaRPr lang="ru-RU"/>
        </a:p>
      </dgm:t>
    </dgm:pt>
    <dgm:pt modelId="{97D31977-4FE9-4276-982B-195E546AA956}" type="pres">
      <dgm:prSet presAssocID="{A38AED1C-0202-42DF-8BF6-10784755D12C}" presName="cycle" presStyleCnt="0"/>
      <dgm:spPr/>
      <dgm:t>
        <a:bodyPr/>
        <a:lstStyle/>
        <a:p>
          <a:endParaRPr lang="ru-RU"/>
        </a:p>
      </dgm:t>
    </dgm:pt>
    <dgm:pt modelId="{04C2FD12-0698-452A-992F-761E371B3572}" type="pres">
      <dgm:prSet presAssocID="{A38AED1C-0202-42DF-8BF6-10784755D12C}" presName="srcNode" presStyleLbl="node1" presStyleIdx="0" presStyleCnt="6"/>
      <dgm:spPr/>
      <dgm:t>
        <a:bodyPr/>
        <a:lstStyle/>
        <a:p>
          <a:endParaRPr lang="ru-RU"/>
        </a:p>
      </dgm:t>
    </dgm:pt>
    <dgm:pt modelId="{B1B75FE6-7179-40BC-8727-07186F89849E}" type="pres">
      <dgm:prSet presAssocID="{A38AED1C-0202-42DF-8BF6-10784755D12C}" presName="conn" presStyleLbl="parChTrans1D2" presStyleIdx="0" presStyleCnt="1"/>
      <dgm:spPr/>
      <dgm:t>
        <a:bodyPr/>
        <a:lstStyle/>
        <a:p>
          <a:endParaRPr lang="ru-RU"/>
        </a:p>
      </dgm:t>
    </dgm:pt>
    <dgm:pt modelId="{C04F6AB3-3C9D-4991-A52B-DD40B931514C}" type="pres">
      <dgm:prSet presAssocID="{A38AED1C-0202-42DF-8BF6-10784755D12C}" presName="extraNode" presStyleLbl="node1" presStyleIdx="0" presStyleCnt="6"/>
      <dgm:spPr/>
      <dgm:t>
        <a:bodyPr/>
        <a:lstStyle/>
        <a:p>
          <a:endParaRPr lang="ru-RU"/>
        </a:p>
      </dgm:t>
    </dgm:pt>
    <dgm:pt modelId="{7694316D-959C-4928-A58E-83598559AFD1}" type="pres">
      <dgm:prSet presAssocID="{A38AED1C-0202-42DF-8BF6-10784755D12C}" presName="dstNode" presStyleLbl="node1" presStyleIdx="0" presStyleCnt="6"/>
      <dgm:spPr/>
      <dgm:t>
        <a:bodyPr/>
        <a:lstStyle/>
        <a:p>
          <a:endParaRPr lang="ru-RU"/>
        </a:p>
      </dgm:t>
    </dgm:pt>
    <dgm:pt modelId="{F7F1C497-2D30-4627-9E0B-8FA6B9ADB627}" type="pres">
      <dgm:prSet presAssocID="{761D4FE6-718D-4951-BD22-13BA29F1CF34}" presName="text_1" presStyleLbl="node1" presStyleIdx="0" presStyleCnt="6" custScaleX="101446" custScaleY="178501" custLinFactNeighborX="-3954" custLinFactNeighborY="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A4F01-8F2B-4B44-A1EF-552D2DB5A91C}" type="pres">
      <dgm:prSet presAssocID="{761D4FE6-718D-4951-BD22-13BA29F1CF34}" presName="accent_1" presStyleCnt="0"/>
      <dgm:spPr/>
      <dgm:t>
        <a:bodyPr/>
        <a:lstStyle/>
        <a:p>
          <a:endParaRPr lang="ru-RU"/>
        </a:p>
      </dgm:t>
    </dgm:pt>
    <dgm:pt modelId="{C13B4BA3-510A-40EF-A906-5B3D27C731CE}" type="pres">
      <dgm:prSet presAssocID="{761D4FE6-718D-4951-BD22-13BA29F1CF34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B2771F7A-4BF9-4A4B-A938-3E1F2721F84C}" type="pres">
      <dgm:prSet presAssocID="{94455C43-105D-4009-A381-695BC12868A1}" presName="text_2" presStyleLbl="node1" presStyleIdx="1" presStyleCnt="6" custLinFactNeighborY="36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02246-B130-44B0-821D-B61526F8B309}" type="pres">
      <dgm:prSet presAssocID="{94455C43-105D-4009-A381-695BC12868A1}" presName="accent_2" presStyleCnt="0"/>
      <dgm:spPr/>
      <dgm:t>
        <a:bodyPr/>
        <a:lstStyle/>
        <a:p>
          <a:endParaRPr lang="ru-RU"/>
        </a:p>
      </dgm:t>
    </dgm:pt>
    <dgm:pt modelId="{EC4DB5D4-ED50-40BD-B687-CF666EF341EB}" type="pres">
      <dgm:prSet presAssocID="{94455C43-105D-4009-A381-695BC12868A1}" presName="accentRepeatNode" presStyleLbl="solidFgAcc1" presStyleIdx="1" presStyleCnt="6" custLinFactNeighborY="29085"/>
      <dgm:spPr/>
      <dgm:t>
        <a:bodyPr/>
        <a:lstStyle/>
        <a:p>
          <a:endParaRPr lang="ru-RU"/>
        </a:p>
      </dgm:t>
    </dgm:pt>
    <dgm:pt modelId="{E38FFC50-BEDF-4AC8-AE2B-A7220B36778D}" type="pres">
      <dgm:prSet presAssocID="{BB9274A7-FBFA-4EDB-BF3B-3DC028F44783}" presName="text_3" presStyleLbl="node1" presStyleIdx="2" presStyleCnt="6" custLinFactNeighborY="36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B1A3C-D659-4589-9003-DFB1A1154F83}" type="pres">
      <dgm:prSet presAssocID="{BB9274A7-FBFA-4EDB-BF3B-3DC028F44783}" presName="accent_3" presStyleCnt="0"/>
      <dgm:spPr/>
      <dgm:t>
        <a:bodyPr/>
        <a:lstStyle/>
        <a:p>
          <a:endParaRPr lang="ru-RU"/>
        </a:p>
      </dgm:t>
    </dgm:pt>
    <dgm:pt modelId="{96B18399-21BB-4BE3-BD58-0A42CA3BD517}" type="pres">
      <dgm:prSet presAssocID="{BB9274A7-FBFA-4EDB-BF3B-3DC028F44783}" presName="accentRepeatNode" presStyleLbl="solidFgAcc1" presStyleIdx="2" presStyleCnt="6" custLinFactNeighborY="29085"/>
      <dgm:spPr/>
      <dgm:t>
        <a:bodyPr/>
        <a:lstStyle/>
        <a:p>
          <a:endParaRPr lang="ru-RU"/>
        </a:p>
      </dgm:t>
    </dgm:pt>
    <dgm:pt modelId="{11C5A54B-8796-4D96-A107-88421AF557A7}" type="pres">
      <dgm:prSet presAssocID="{402853B5-A61E-43E6-967C-E36AE05016C8}" presName="text_4" presStyleLbl="node1" presStyleIdx="3" presStyleCnt="6" custScaleY="119382" custLinFactNeighborX="-70" custLinFactNeighborY="34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26C08-939D-4336-A080-04E01E43280F}" type="pres">
      <dgm:prSet presAssocID="{402853B5-A61E-43E6-967C-E36AE05016C8}" presName="accent_4" presStyleCnt="0"/>
      <dgm:spPr/>
      <dgm:t>
        <a:bodyPr/>
        <a:lstStyle/>
        <a:p>
          <a:endParaRPr lang="ru-RU"/>
        </a:p>
      </dgm:t>
    </dgm:pt>
    <dgm:pt modelId="{5E98BA20-3396-412D-895E-A2B07FAD2575}" type="pres">
      <dgm:prSet presAssocID="{402853B5-A61E-43E6-967C-E36AE05016C8}" presName="accentRepeatNode" presStyleLbl="solidFgAcc1" presStyleIdx="3" presStyleCnt="6" custLinFactNeighborY="29085"/>
      <dgm:spPr/>
      <dgm:t>
        <a:bodyPr/>
        <a:lstStyle/>
        <a:p>
          <a:endParaRPr lang="ru-RU"/>
        </a:p>
      </dgm:t>
    </dgm:pt>
    <dgm:pt modelId="{98C6D5F0-BF98-4EF9-A43B-3648ADBBC39D}" type="pres">
      <dgm:prSet presAssocID="{5CBABE14-FB76-47E3-9306-876AEEE9C31C}" presName="text_5" presStyleLbl="node1" presStyleIdx="4" presStyleCnt="6" custScaleX="99485" custLinFactNeighborY="36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66C3D-3003-4BDA-BB24-2F16B46DF94C}" type="pres">
      <dgm:prSet presAssocID="{5CBABE14-FB76-47E3-9306-876AEEE9C31C}" presName="accent_5" presStyleCnt="0"/>
      <dgm:spPr/>
      <dgm:t>
        <a:bodyPr/>
        <a:lstStyle/>
        <a:p>
          <a:endParaRPr lang="ru-RU"/>
        </a:p>
      </dgm:t>
    </dgm:pt>
    <dgm:pt modelId="{5F20AFFD-BB10-450B-AF15-BC64C13FE3C9}" type="pres">
      <dgm:prSet presAssocID="{5CBABE14-FB76-47E3-9306-876AEEE9C31C}" presName="accentRepeatNode" presStyleLbl="solidFgAcc1" presStyleIdx="4" presStyleCnt="6" custLinFactNeighborY="29085"/>
      <dgm:spPr/>
      <dgm:t>
        <a:bodyPr/>
        <a:lstStyle/>
        <a:p>
          <a:endParaRPr lang="ru-RU"/>
        </a:p>
      </dgm:t>
    </dgm:pt>
    <dgm:pt modelId="{F099EBB4-45B9-4296-A0F6-7A31C4068ADE}" type="pres">
      <dgm:prSet presAssocID="{8B266517-A35E-411E-A027-F2E79E9EC411}" presName="text_6" presStyleLbl="node1" presStyleIdx="5" presStyleCnt="6" custScaleX="98058" custLinFactNeighborX="990" custLinFactNeighborY="16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47776-7092-47F9-9BCB-C7E25343B203}" type="pres">
      <dgm:prSet presAssocID="{8B266517-A35E-411E-A027-F2E79E9EC411}" presName="accent_6" presStyleCnt="0"/>
      <dgm:spPr/>
      <dgm:t>
        <a:bodyPr/>
        <a:lstStyle/>
        <a:p>
          <a:endParaRPr lang="ru-RU"/>
        </a:p>
      </dgm:t>
    </dgm:pt>
    <dgm:pt modelId="{8C68D65B-4706-4CE9-BCAA-A94CD2F118A7}" type="pres">
      <dgm:prSet presAssocID="{8B266517-A35E-411E-A027-F2E79E9EC411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73573F42-FF61-471D-9E52-E3E62C4704BD}" srcId="{A38AED1C-0202-42DF-8BF6-10784755D12C}" destId="{402853B5-A61E-43E6-967C-E36AE05016C8}" srcOrd="3" destOrd="0" parTransId="{F25E4A63-EAA4-4BD5-9BBA-2FEE3B0C5F32}" sibTransId="{2B0EBA93-1F2F-4065-B777-24E7C2259801}"/>
    <dgm:cxn modelId="{E0EBD5E3-5753-4FC4-A6C9-A25861FA2567}" srcId="{A38AED1C-0202-42DF-8BF6-10784755D12C}" destId="{761D4FE6-718D-4951-BD22-13BA29F1CF34}" srcOrd="0" destOrd="0" parTransId="{29993323-4396-4BC0-BB20-7D73C6AE5A74}" sibTransId="{1BE32C97-741B-4D37-910E-64C1C8448F03}"/>
    <dgm:cxn modelId="{16456877-D6D9-4A5D-8ACB-C0006A9EA272}" srcId="{A38AED1C-0202-42DF-8BF6-10784755D12C}" destId="{94455C43-105D-4009-A381-695BC12868A1}" srcOrd="1" destOrd="0" parTransId="{FB2CA262-B4BE-4A60-AA2C-0C23F804E3B0}" sibTransId="{92479FA9-90CD-464A-B498-AE1B36AE8B75}"/>
    <dgm:cxn modelId="{47BD3073-4ABD-4443-9D5A-9AE1B2D74D56}" type="presOf" srcId="{5CBABE14-FB76-47E3-9306-876AEEE9C31C}" destId="{98C6D5F0-BF98-4EF9-A43B-3648ADBBC39D}" srcOrd="0" destOrd="0" presId="urn:microsoft.com/office/officeart/2008/layout/VerticalCurvedList"/>
    <dgm:cxn modelId="{F7DFA3FD-DB01-4641-9CB4-55ECFD643162}" type="presOf" srcId="{BB9274A7-FBFA-4EDB-BF3B-3DC028F44783}" destId="{E38FFC50-BEDF-4AC8-AE2B-A7220B36778D}" srcOrd="0" destOrd="0" presId="urn:microsoft.com/office/officeart/2008/layout/VerticalCurvedList"/>
    <dgm:cxn modelId="{9326B0AF-BBAE-4E34-B898-A2BF3BE51576}" type="presOf" srcId="{402853B5-A61E-43E6-967C-E36AE05016C8}" destId="{11C5A54B-8796-4D96-A107-88421AF557A7}" srcOrd="0" destOrd="0" presId="urn:microsoft.com/office/officeart/2008/layout/VerticalCurvedList"/>
    <dgm:cxn modelId="{BA6904F0-63AB-4D8A-9E6C-1BE2A2404001}" type="presOf" srcId="{A38AED1C-0202-42DF-8BF6-10784755D12C}" destId="{575E57C4-4306-4F14-BFE3-A9F53A4B5287}" srcOrd="0" destOrd="0" presId="urn:microsoft.com/office/officeart/2008/layout/VerticalCurvedList"/>
    <dgm:cxn modelId="{6F84807F-0823-403E-9F39-9BEDB730F55B}" type="presOf" srcId="{761D4FE6-718D-4951-BD22-13BA29F1CF34}" destId="{F7F1C497-2D30-4627-9E0B-8FA6B9ADB627}" srcOrd="0" destOrd="0" presId="urn:microsoft.com/office/officeart/2008/layout/VerticalCurvedList"/>
    <dgm:cxn modelId="{A026ED44-10A3-4C2D-B2E4-67AD2CC1D60A}" type="presOf" srcId="{1BE32C97-741B-4D37-910E-64C1C8448F03}" destId="{B1B75FE6-7179-40BC-8727-07186F89849E}" srcOrd="0" destOrd="0" presId="urn:microsoft.com/office/officeart/2008/layout/VerticalCurvedList"/>
    <dgm:cxn modelId="{70FC2512-6741-4B60-8389-482C7C0BA1DE}" srcId="{A38AED1C-0202-42DF-8BF6-10784755D12C}" destId="{8B266517-A35E-411E-A027-F2E79E9EC411}" srcOrd="5" destOrd="0" parTransId="{48BFAC97-BAB0-4D0C-8B4E-8F8F305C807C}" sibTransId="{801A2637-2523-4B48-9219-AB0B4D2ECA12}"/>
    <dgm:cxn modelId="{BD40D9D1-F6B2-48E5-9ECA-D52E03D67982}" type="presOf" srcId="{94455C43-105D-4009-A381-695BC12868A1}" destId="{B2771F7A-4BF9-4A4B-A938-3E1F2721F84C}" srcOrd="0" destOrd="0" presId="urn:microsoft.com/office/officeart/2008/layout/VerticalCurvedList"/>
    <dgm:cxn modelId="{B7AD57D9-0F24-497D-81AF-B50A39526201}" type="presOf" srcId="{8B266517-A35E-411E-A027-F2E79E9EC411}" destId="{F099EBB4-45B9-4296-A0F6-7A31C4068ADE}" srcOrd="0" destOrd="0" presId="urn:microsoft.com/office/officeart/2008/layout/VerticalCurvedList"/>
    <dgm:cxn modelId="{A998BC63-B17C-4C34-9259-4E6AA30C6EAA}" srcId="{A38AED1C-0202-42DF-8BF6-10784755D12C}" destId="{BB9274A7-FBFA-4EDB-BF3B-3DC028F44783}" srcOrd="2" destOrd="0" parTransId="{8CBF07D1-CC77-42CE-B599-3B64E48D1D54}" sibTransId="{BB00C0B4-D994-4F2F-A08A-108D1BD90534}"/>
    <dgm:cxn modelId="{A91D5EB3-EC92-4EBA-BC44-88C3FAA9D7F7}" srcId="{A38AED1C-0202-42DF-8BF6-10784755D12C}" destId="{5CBABE14-FB76-47E3-9306-876AEEE9C31C}" srcOrd="4" destOrd="0" parTransId="{04773EBC-F391-4066-9C5E-1496BCCF49F8}" sibTransId="{639F2E59-945E-4F8F-8B6D-F8357970C59B}"/>
    <dgm:cxn modelId="{9064AAE3-E1CA-417D-BB65-0846231A70BE}" type="presParOf" srcId="{575E57C4-4306-4F14-BFE3-A9F53A4B5287}" destId="{138CF7E0-B99D-4CB7-9B1A-77EC1B2393EE}" srcOrd="0" destOrd="0" presId="urn:microsoft.com/office/officeart/2008/layout/VerticalCurvedList"/>
    <dgm:cxn modelId="{C0F6504F-9690-4609-BA96-5060E2FB24CA}" type="presParOf" srcId="{138CF7E0-B99D-4CB7-9B1A-77EC1B2393EE}" destId="{97D31977-4FE9-4276-982B-195E546AA956}" srcOrd="0" destOrd="0" presId="urn:microsoft.com/office/officeart/2008/layout/VerticalCurvedList"/>
    <dgm:cxn modelId="{9947C990-6B8D-4B89-A7C1-9A47FEAF8435}" type="presParOf" srcId="{97D31977-4FE9-4276-982B-195E546AA956}" destId="{04C2FD12-0698-452A-992F-761E371B3572}" srcOrd="0" destOrd="0" presId="urn:microsoft.com/office/officeart/2008/layout/VerticalCurvedList"/>
    <dgm:cxn modelId="{307E486F-E394-401A-A1C1-289E89F69A7F}" type="presParOf" srcId="{97D31977-4FE9-4276-982B-195E546AA956}" destId="{B1B75FE6-7179-40BC-8727-07186F89849E}" srcOrd="1" destOrd="0" presId="urn:microsoft.com/office/officeart/2008/layout/VerticalCurvedList"/>
    <dgm:cxn modelId="{92A144E3-7D8D-40C1-B448-AC2FB139DEA8}" type="presParOf" srcId="{97D31977-4FE9-4276-982B-195E546AA956}" destId="{C04F6AB3-3C9D-4991-A52B-DD40B931514C}" srcOrd="2" destOrd="0" presId="urn:microsoft.com/office/officeart/2008/layout/VerticalCurvedList"/>
    <dgm:cxn modelId="{3A991A75-12F1-44B4-BC29-85BEF16D696F}" type="presParOf" srcId="{97D31977-4FE9-4276-982B-195E546AA956}" destId="{7694316D-959C-4928-A58E-83598559AFD1}" srcOrd="3" destOrd="0" presId="urn:microsoft.com/office/officeart/2008/layout/VerticalCurvedList"/>
    <dgm:cxn modelId="{547A0D23-39C5-432F-ACE8-7A382B636C18}" type="presParOf" srcId="{138CF7E0-B99D-4CB7-9B1A-77EC1B2393EE}" destId="{F7F1C497-2D30-4627-9E0B-8FA6B9ADB627}" srcOrd="1" destOrd="0" presId="urn:microsoft.com/office/officeart/2008/layout/VerticalCurvedList"/>
    <dgm:cxn modelId="{CFEF5046-7666-4A73-A048-DC6F7C5368A6}" type="presParOf" srcId="{138CF7E0-B99D-4CB7-9B1A-77EC1B2393EE}" destId="{30FA4F01-8F2B-4B44-A1EF-552D2DB5A91C}" srcOrd="2" destOrd="0" presId="urn:microsoft.com/office/officeart/2008/layout/VerticalCurvedList"/>
    <dgm:cxn modelId="{99B71E3E-0663-428E-8E7A-BC27AFEB598F}" type="presParOf" srcId="{30FA4F01-8F2B-4B44-A1EF-552D2DB5A91C}" destId="{C13B4BA3-510A-40EF-A906-5B3D27C731CE}" srcOrd="0" destOrd="0" presId="urn:microsoft.com/office/officeart/2008/layout/VerticalCurvedList"/>
    <dgm:cxn modelId="{E327A680-3411-4122-A269-61B78DACB407}" type="presParOf" srcId="{138CF7E0-B99D-4CB7-9B1A-77EC1B2393EE}" destId="{B2771F7A-4BF9-4A4B-A938-3E1F2721F84C}" srcOrd="3" destOrd="0" presId="urn:microsoft.com/office/officeart/2008/layout/VerticalCurvedList"/>
    <dgm:cxn modelId="{BB81381E-F61E-40A1-8C06-D13967EDF4EC}" type="presParOf" srcId="{138CF7E0-B99D-4CB7-9B1A-77EC1B2393EE}" destId="{5E302246-B130-44B0-821D-B61526F8B309}" srcOrd="4" destOrd="0" presId="urn:microsoft.com/office/officeart/2008/layout/VerticalCurvedList"/>
    <dgm:cxn modelId="{4CACBFA2-F01F-435D-836A-E6C7F9093052}" type="presParOf" srcId="{5E302246-B130-44B0-821D-B61526F8B309}" destId="{EC4DB5D4-ED50-40BD-B687-CF666EF341EB}" srcOrd="0" destOrd="0" presId="urn:microsoft.com/office/officeart/2008/layout/VerticalCurvedList"/>
    <dgm:cxn modelId="{4D3E3FEB-5E4C-49AF-8EED-6B17C4C52B64}" type="presParOf" srcId="{138CF7E0-B99D-4CB7-9B1A-77EC1B2393EE}" destId="{E38FFC50-BEDF-4AC8-AE2B-A7220B36778D}" srcOrd="5" destOrd="0" presId="urn:microsoft.com/office/officeart/2008/layout/VerticalCurvedList"/>
    <dgm:cxn modelId="{94DABEB5-4DB8-42EA-8117-7C15BF22EE6B}" type="presParOf" srcId="{138CF7E0-B99D-4CB7-9B1A-77EC1B2393EE}" destId="{73EB1A3C-D659-4589-9003-DFB1A1154F83}" srcOrd="6" destOrd="0" presId="urn:microsoft.com/office/officeart/2008/layout/VerticalCurvedList"/>
    <dgm:cxn modelId="{731F0C3B-A1FE-4BA3-B554-F7FFFC910955}" type="presParOf" srcId="{73EB1A3C-D659-4589-9003-DFB1A1154F83}" destId="{96B18399-21BB-4BE3-BD58-0A42CA3BD517}" srcOrd="0" destOrd="0" presId="urn:microsoft.com/office/officeart/2008/layout/VerticalCurvedList"/>
    <dgm:cxn modelId="{30DF0430-C980-4FA2-B61C-99F08A6C4F84}" type="presParOf" srcId="{138CF7E0-B99D-4CB7-9B1A-77EC1B2393EE}" destId="{11C5A54B-8796-4D96-A107-88421AF557A7}" srcOrd="7" destOrd="0" presId="urn:microsoft.com/office/officeart/2008/layout/VerticalCurvedList"/>
    <dgm:cxn modelId="{986C423B-E3B2-4F44-9F26-2B58A0ACAE5C}" type="presParOf" srcId="{138CF7E0-B99D-4CB7-9B1A-77EC1B2393EE}" destId="{E9826C08-939D-4336-A080-04E01E43280F}" srcOrd="8" destOrd="0" presId="urn:microsoft.com/office/officeart/2008/layout/VerticalCurvedList"/>
    <dgm:cxn modelId="{0A51CDAA-F2D8-4FA0-8ECA-8CB94B9FBAF2}" type="presParOf" srcId="{E9826C08-939D-4336-A080-04E01E43280F}" destId="{5E98BA20-3396-412D-895E-A2B07FAD2575}" srcOrd="0" destOrd="0" presId="urn:microsoft.com/office/officeart/2008/layout/VerticalCurvedList"/>
    <dgm:cxn modelId="{5D24B4ED-9045-460C-BC1F-5D340645B69B}" type="presParOf" srcId="{138CF7E0-B99D-4CB7-9B1A-77EC1B2393EE}" destId="{98C6D5F0-BF98-4EF9-A43B-3648ADBBC39D}" srcOrd="9" destOrd="0" presId="urn:microsoft.com/office/officeart/2008/layout/VerticalCurvedList"/>
    <dgm:cxn modelId="{F0F69B4C-556E-4F0D-B0FF-02842F6080CE}" type="presParOf" srcId="{138CF7E0-B99D-4CB7-9B1A-77EC1B2393EE}" destId="{13266C3D-3003-4BDA-BB24-2F16B46DF94C}" srcOrd="10" destOrd="0" presId="urn:microsoft.com/office/officeart/2008/layout/VerticalCurvedList"/>
    <dgm:cxn modelId="{D3E68AFF-82E2-4279-BB4F-54740881E97A}" type="presParOf" srcId="{13266C3D-3003-4BDA-BB24-2F16B46DF94C}" destId="{5F20AFFD-BB10-450B-AF15-BC64C13FE3C9}" srcOrd="0" destOrd="0" presId="urn:microsoft.com/office/officeart/2008/layout/VerticalCurvedList"/>
    <dgm:cxn modelId="{625F78F8-2C58-4631-80B7-4560E6F4644F}" type="presParOf" srcId="{138CF7E0-B99D-4CB7-9B1A-77EC1B2393EE}" destId="{F099EBB4-45B9-4296-A0F6-7A31C4068ADE}" srcOrd="11" destOrd="0" presId="urn:microsoft.com/office/officeart/2008/layout/VerticalCurvedList"/>
    <dgm:cxn modelId="{39E58293-139E-41EC-B808-3DDA68511E53}" type="presParOf" srcId="{138CF7E0-B99D-4CB7-9B1A-77EC1B2393EE}" destId="{28547776-7092-47F9-9BCB-C7E25343B203}" srcOrd="12" destOrd="0" presId="urn:microsoft.com/office/officeart/2008/layout/VerticalCurvedList"/>
    <dgm:cxn modelId="{C7CCAE4D-75A2-499B-9C2A-DB0F0B3B814C}" type="presParOf" srcId="{28547776-7092-47F9-9BCB-C7E25343B203}" destId="{8C68D65B-4706-4CE9-BCAA-A94CD2F118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75FE6-7179-40BC-8727-07186F89849E}">
      <dsp:nvSpPr>
        <dsp:cNvPr id="0" name=""/>
        <dsp:cNvSpPr/>
      </dsp:nvSpPr>
      <dsp:spPr>
        <a:xfrm>
          <a:off x="-4997393" y="-739782"/>
          <a:ext cx="5910203" cy="5910203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1C497-2D30-4627-9E0B-8FA6B9ADB627}">
      <dsp:nvSpPr>
        <dsp:cNvPr id="0" name=""/>
        <dsp:cNvSpPr/>
      </dsp:nvSpPr>
      <dsp:spPr>
        <a:xfrm>
          <a:off x="0" y="71999"/>
          <a:ext cx="9783935" cy="8248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6808" tIns="50800" rIns="50800" bIns="50800" numCol="1" spcCol="1270" anchor="ctr" anchorCtr="0">
          <a:noAutofit/>
        </a:bodyPr>
        <a:lstStyle/>
        <a:p>
          <a:pPr marL="354013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>
              <a:latin typeface="Arial Narrow" panose="020B0606020202030204" pitchFamily="34" charset="0"/>
            </a:rPr>
            <a:t>Орган исполнительной власти субъекта РФ, осуществляющий государственное управление в сфере образования, орган местного самоуправления муниципального района или городского округа</a:t>
          </a:r>
          <a:endParaRPr lang="ru-RU" sz="2000" b="0" kern="1200" dirty="0">
            <a:latin typeface="Arial Narrow" panose="020B0606020202030204" pitchFamily="34" charset="0"/>
          </a:endParaRPr>
        </a:p>
      </dsp:txBody>
      <dsp:txXfrm>
        <a:off x="0" y="71999"/>
        <a:ext cx="9783935" cy="824888"/>
      </dsp:txXfrm>
    </dsp:sp>
    <dsp:sp modelId="{C13B4BA3-510A-40EF-A906-5B3D27C731CE}">
      <dsp:nvSpPr>
        <dsp:cNvPr id="0" name=""/>
        <dsp:cNvSpPr/>
      </dsp:nvSpPr>
      <dsp:spPr>
        <a:xfrm>
          <a:off x="29907" y="193983"/>
          <a:ext cx="577649" cy="5776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2771F7A-4BF9-4A4B-A938-3E1F2721F84C}">
      <dsp:nvSpPr>
        <dsp:cNvPr id="0" name=""/>
        <dsp:cNvSpPr/>
      </dsp:nvSpPr>
      <dsp:spPr>
        <a:xfrm>
          <a:off x="698857" y="1112867"/>
          <a:ext cx="9264350" cy="4621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680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smtClean="0">
              <a:latin typeface="Arial Narrow" panose="020B0606020202030204" pitchFamily="34" charset="0"/>
            </a:rPr>
            <a:t>Общественная палата (совет)</a:t>
          </a:r>
          <a:endParaRPr lang="ru-RU" sz="1400" b="0" kern="1200" dirty="0">
            <a:latin typeface="Arial Narrow" panose="020B0606020202030204" pitchFamily="34" charset="0"/>
          </a:endParaRPr>
        </a:p>
      </dsp:txBody>
      <dsp:txXfrm>
        <a:off x="698857" y="1112867"/>
        <a:ext cx="9264350" cy="462119"/>
      </dsp:txXfrm>
    </dsp:sp>
    <dsp:sp modelId="{EC4DB5D4-ED50-40BD-B687-CF666EF341EB}">
      <dsp:nvSpPr>
        <dsp:cNvPr id="0" name=""/>
        <dsp:cNvSpPr/>
      </dsp:nvSpPr>
      <dsp:spPr>
        <a:xfrm>
          <a:off x="410032" y="1055084"/>
          <a:ext cx="577649" cy="5776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8FFC50-BEDF-4AC8-AE2B-A7220B36778D}">
      <dsp:nvSpPr>
        <dsp:cNvPr id="0" name=""/>
        <dsp:cNvSpPr/>
      </dsp:nvSpPr>
      <dsp:spPr>
        <a:xfrm>
          <a:off x="872679" y="1805959"/>
          <a:ext cx="9090529" cy="4621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680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Arial Narrow" panose="020B0606020202030204" pitchFamily="34" charset="0"/>
            </a:rPr>
            <a:t>Общественный совет по проведению НОКУ  ООД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872679" y="1805959"/>
        <a:ext cx="9090529" cy="462119"/>
      </dsp:txXfrm>
    </dsp:sp>
    <dsp:sp modelId="{96B18399-21BB-4BE3-BD58-0A42CA3BD517}">
      <dsp:nvSpPr>
        <dsp:cNvPr id="0" name=""/>
        <dsp:cNvSpPr/>
      </dsp:nvSpPr>
      <dsp:spPr>
        <a:xfrm>
          <a:off x="583854" y="1748176"/>
          <a:ext cx="577649" cy="5776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1C5A54B-8796-4D96-A107-88421AF557A7}">
      <dsp:nvSpPr>
        <dsp:cNvPr id="0" name=""/>
        <dsp:cNvSpPr/>
      </dsp:nvSpPr>
      <dsp:spPr>
        <a:xfrm>
          <a:off x="866316" y="2446337"/>
          <a:ext cx="9090529" cy="5516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680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Arial Narrow" panose="020B0606020202030204" pitchFamily="34" charset="0"/>
            </a:rPr>
            <a:t>Образовательные организации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866316" y="2446337"/>
        <a:ext cx="9090529" cy="551688"/>
      </dsp:txXfrm>
    </dsp:sp>
    <dsp:sp modelId="{5E98BA20-3396-412D-895E-A2B07FAD2575}">
      <dsp:nvSpPr>
        <dsp:cNvPr id="0" name=""/>
        <dsp:cNvSpPr/>
      </dsp:nvSpPr>
      <dsp:spPr>
        <a:xfrm>
          <a:off x="583854" y="2440830"/>
          <a:ext cx="577649" cy="5776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8C6D5F0-BF98-4EF9-A43B-3648ADBBC39D}">
      <dsp:nvSpPr>
        <dsp:cNvPr id="0" name=""/>
        <dsp:cNvSpPr/>
      </dsp:nvSpPr>
      <dsp:spPr>
        <a:xfrm>
          <a:off x="722713" y="3191704"/>
          <a:ext cx="9216639" cy="4621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680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Организация, осуществляющая сбор и обобщение информации о качестве условий осуществления образовательной деятельности организациями (далее –Оператор)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722713" y="3191704"/>
        <a:ext cx="9216639" cy="462119"/>
      </dsp:txXfrm>
    </dsp:sp>
    <dsp:sp modelId="{5F20AFFD-BB10-450B-AF15-BC64C13FE3C9}">
      <dsp:nvSpPr>
        <dsp:cNvPr id="0" name=""/>
        <dsp:cNvSpPr/>
      </dsp:nvSpPr>
      <dsp:spPr>
        <a:xfrm>
          <a:off x="410032" y="3133922"/>
          <a:ext cx="577649" cy="5776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099EBB4-45B9-4296-A0F6-7A31C4068ADE}">
      <dsp:nvSpPr>
        <dsp:cNvPr id="0" name=""/>
        <dsp:cNvSpPr/>
      </dsp:nvSpPr>
      <dsp:spPr>
        <a:xfrm>
          <a:off x="507860" y="3792973"/>
          <a:ext cx="9457180" cy="4621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680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Получатели образовательных услуг</a:t>
          </a:r>
          <a:endParaRPr lang="ru-RU" sz="1400" kern="1200" dirty="0"/>
        </a:p>
      </dsp:txBody>
      <dsp:txXfrm>
        <a:off x="507860" y="3792973"/>
        <a:ext cx="9457180" cy="462119"/>
      </dsp:txXfrm>
    </dsp:sp>
    <dsp:sp modelId="{8C68D65B-4706-4CE9-BCAA-A94CD2F118A7}">
      <dsp:nvSpPr>
        <dsp:cNvPr id="0" name=""/>
        <dsp:cNvSpPr/>
      </dsp:nvSpPr>
      <dsp:spPr>
        <a:xfrm>
          <a:off x="29907" y="3659004"/>
          <a:ext cx="577649" cy="5776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FDB46-151F-434B-BD8F-D9D856E0013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D6C6-8A6A-47F8-A248-5B768140B5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99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957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16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6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78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057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5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75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00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26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20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703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A92644-4D22-4054-928F-990B2B4478F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46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ainme.ru/post/dobryakova/" TargetMode="External"/><Relationship Id="rId2" Type="http://schemas.openxmlformats.org/officeDocument/2006/relationships/hyperlink" Target="http://www.coko24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1014883"/>
            <a:ext cx="10058400" cy="3229842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Arial Narrow" panose="020B0606020202030204" pitchFamily="34" charset="0"/>
              </a:rPr>
              <a:t>Субъекты процедуры проведения независимой оценки качества условий осуществления образовательной деятельности организациями и их полномочия </a:t>
            </a:r>
            <a:endParaRPr lang="ru-RU" sz="44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1986" y="4474464"/>
            <a:ext cx="8144247" cy="98381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 Narrow" panose="020B0606020202030204" pitchFamily="34" charset="0"/>
              </a:rPr>
              <a:t>Зеленко Лариса Егоровна,</a:t>
            </a:r>
            <a:br>
              <a:rPr lang="ru-RU" sz="2800" dirty="0" smtClean="0">
                <a:latin typeface="Arial Narrow" panose="020B0606020202030204" pitchFamily="34" charset="0"/>
              </a:rPr>
            </a:br>
            <a:r>
              <a:rPr lang="ru-RU" sz="2800" dirty="0" smtClean="0">
                <a:latin typeface="Arial Narrow" panose="020B0606020202030204" pitchFamily="34" charset="0"/>
              </a:rPr>
              <a:t>Красноярск, 2019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" y="4509399"/>
            <a:ext cx="2329092" cy="927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4303" y="281354"/>
            <a:ext cx="105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Организация и проведение независимой оценки качества условий образовательной деятельности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 на муниципальном уровне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Оператора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u="sng" dirty="0">
                <a:latin typeface="Arial Narrow" panose="020B0606020202030204" pitchFamily="34" charset="0"/>
              </a:rPr>
              <a:t>Заключает</a:t>
            </a:r>
            <a:r>
              <a:rPr lang="ru-RU" sz="2600" dirty="0">
                <a:latin typeface="Arial Narrow" panose="020B0606020202030204" pitchFamily="34" charset="0"/>
              </a:rPr>
              <a:t> государственные (муниципальные) </a:t>
            </a:r>
            <a:r>
              <a:rPr lang="ru-RU" sz="2600" u="sng" dirty="0">
                <a:latin typeface="Arial Narrow" panose="020B0606020202030204" pitchFamily="34" charset="0"/>
              </a:rPr>
              <a:t>контракты</a:t>
            </a:r>
            <a:r>
              <a:rPr lang="ru-RU" sz="2600" dirty="0">
                <a:latin typeface="Arial Narrow" panose="020B0606020202030204" pitchFamily="34" charset="0"/>
              </a:rPr>
              <a:t> на выполнении работ, оказание услуг по сбору и обобщению информации о качестве условий оказания услуг в соответствии с законодательством РФ о контрактной системе в сфере закупок товаров, работ, услуг для обеспечения государственных и муниципальных нужд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u="sng" dirty="0">
                <a:latin typeface="Arial Narrow" panose="020B0606020202030204" pitchFamily="34" charset="0"/>
              </a:rPr>
              <a:t>Осуществляет сбор и обобщение информации</a:t>
            </a:r>
            <a:r>
              <a:rPr lang="ru-RU" sz="2600" dirty="0">
                <a:latin typeface="Arial Narrow" panose="020B0606020202030204" pitchFamily="34" charset="0"/>
              </a:rPr>
              <a:t> по каждой организации, в соответствии с показателями, характеризующими общие критерии оценки качества условий осуществления образовательной деятельности  (утвержденными приказом Министерством просвещения РФ </a:t>
            </a:r>
            <a:r>
              <a:rPr lang="ru-RU" sz="2600" dirty="0" smtClean="0">
                <a:latin typeface="Arial Narrow" panose="020B0606020202030204" pitchFamily="34" charset="0"/>
              </a:rPr>
              <a:t/>
            </a:r>
            <a:br>
              <a:rPr lang="ru-RU" sz="2600" dirty="0" smtClean="0">
                <a:latin typeface="Arial Narrow" panose="020B0606020202030204" pitchFamily="34" charset="0"/>
              </a:rPr>
            </a:br>
            <a:r>
              <a:rPr lang="ru-RU" sz="2600" dirty="0" smtClean="0">
                <a:latin typeface="Arial Narrow" panose="020B0606020202030204" pitchFamily="34" charset="0"/>
              </a:rPr>
              <a:t>от </a:t>
            </a:r>
            <a:r>
              <a:rPr lang="ru-RU" sz="2600" dirty="0">
                <a:latin typeface="Arial Narrow" panose="020B0606020202030204" pitchFamily="34" charset="0"/>
              </a:rPr>
              <a:t>13 марта 2019 г. № 114)</a:t>
            </a:r>
          </a:p>
        </p:txBody>
      </p:sp>
    </p:spTree>
    <p:extLst>
      <p:ext uri="{BB962C8B-B14F-4D97-AF65-F5344CB8AC3E}">
        <p14:creationId xmlns:p14="http://schemas.microsoft.com/office/powerpoint/2010/main" xmlns="" val="20566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Источниками информации о качестве условий оказания образовательных услуг являются: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Официальные сайты образовательных организаций в информационно- телекоммуникационной сети «Интернет», информационные стенды в </a:t>
            </a:r>
            <a:r>
              <a:rPr lang="ru-RU" dirty="0" smtClean="0">
                <a:latin typeface="Arial Narrow" panose="020B0606020202030204" pitchFamily="34" charset="0"/>
              </a:rPr>
              <a:t>помещениях </a:t>
            </a:r>
            <a:r>
              <a:rPr lang="ru-RU" dirty="0">
                <a:latin typeface="Arial Narrow" panose="020B0606020202030204" pitchFamily="34" charset="0"/>
              </a:rPr>
              <a:t>организаций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Официальный сайт для размещения информации о государственных и муниципальных учреждениях в информационно- телекоммуникационной сети «Интернет»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Результаты изучения условий оказания образовательных услуг организациями, включающие:</a:t>
            </a:r>
          </a:p>
          <a:p>
            <a:pPr marL="749808" lvl="1" indent="-457200">
              <a:lnSpc>
                <a:spcPct val="100000"/>
              </a:lnSpc>
              <a:spcBef>
                <a:spcPts val="600"/>
              </a:spcBef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 smtClean="0">
                <a:latin typeface="Arial Narrow" panose="020B0606020202030204" pitchFamily="34" charset="0"/>
              </a:rPr>
              <a:t>наличие </a:t>
            </a:r>
            <a:r>
              <a:rPr lang="ru-RU" dirty="0">
                <a:latin typeface="Arial Narrow" panose="020B0606020202030204" pitchFamily="34" charset="0"/>
              </a:rPr>
              <a:t>и функционирование дистанционных способов обратной связи и взаимодействия с получателями услуг;</a:t>
            </a:r>
          </a:p>
          <a:p>
            <a:pPr marL="749808" lvl="1" indent="-457200">
              <a:lnSpc>
                <a:spcPct val="100000"/>
              </a:lnSpc>
              <a:spcBef>
                <a:spcPts val="600"/>
              </a:spcBef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Обеспечение комфортных условий предоставления услуг;</a:t>
            </a:r>
          </a:p>
          <a:p>
            <a:pPr marL="749808" lvl="1" indent="-457200">
              <a:lnSpc>
                <a:spcPct val="100000"/>
              </a:lnSpc>
              <a:spcBef>
                <a:spcPts val="600"/>
              </a:spcBef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Обеспечение доступности для инвалидов помещений организаций, прилегающих территорий и предоставляемых услуг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 smtClean="0">
                <a:latin typeface="Arial Narrow" panose="020B0606020202030204" pitchFamily="34" charset="0"/>
              </a:rPr>
              <a:t>Мнение </a:t>
            </a:r>
            <a:r>
              <a:rPr lang="ru-RU" dirty="0">
                <a:latin typeface="Arial Narrow" panose="020B0606020202030204" pitchFamily="34" charset="0"/>
              </a:rPr>
              <a:t>получателей услуг о качестве условий оказания образовательных услуг в целях установления удовлетворенности граждан </a:t>
            </a:r>
          </a:p>
        </p:txBody>
      </p:sp>
    </p:spTree>
    <p:extLst>
      <p:ext uri="{BB962C8B-B14F-4D97-AF65-F5344CB8AC3E}">
        <p14:creationId xmlns:p14="http://schemas.microsoft.com/office/powerpoint/2010/main" xmlns="" val="25186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Оператора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u="sng" dirty="0">
                <a:latin typeface="Arial Narrow" panose="020B0606020202030204" pitchFamily="34" charset="0"/>
              </a:rPr>
              <a:t>Предоставляет отчет </a:t>
            </a:r>
            <a:r>
              <a:rPr lang="ru-RU" sz="2800" dirty="0">
                <a:latin typeface="Arial Narrow" panose="020B0606020202030204" pitchFamily="34" charset="0"/>
              </a:rPr>
              <a:t>о выполненных работ по сбору и обобщению информации о качестве условий оказания услуг в орган государственной власти или в орган местного самоуправления, с которым заключен контракт, на бумажном носители или в форме электронного документа, а также в электронном формате, обеспечивающем возможность дальнейшей обработки данных и размещение на официальном сайте для размещения информации о государственных и муниципальных учреждениях в информационно-телекоммуникационной сети «Интернет»</a:t>
            </a:r>
          </a:p>
        </p:txBody>
      </p:sp>
    </p:spTree>
    <p:extLst>
      <p:ext uri="{BB962C8B-B14F-4D97-AF65-F5344CB8AC3E}">
        <p14:creationId xmlns:p14="http://schemas.microsoft.com/office/powerpoint/2010/main" xmlns="" val="19351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Отчет о выполненных работ по сбору  и обобщению информации о качестве условий оказания услуг должен содержать: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>
                <a:latin typeface="Arial Narrow" panose="020B0606020202030204" pitchFamily="34" charset="0"/>
              </a:rPr>
              <a:t>Перечень организаций, в отношении которых проводились сбору и обобщение информации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>
                <a:latin typeface="Arial Narrow" panose="020B0606020202030204" pitchFamily="34" charset="0"/>
              </a:rPr>
              <a:t>Результаты обобщения информации, размещенной на официальных сайтах организаций и информационных стендах в помещениях указанных организаций;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>
                <a:latin typeface="Arial Narrow" panose="020B0606020202030204" pitchFamily="34" charset="0"/>
              </a:rPr>
              <a:t>Результаты удовлетворенности граждан качеством условий оказания услуг, в том числе объем и параметры выборочной совокупности </a:t>
            </a:r>
            <a:r>
              <a:rPr lang="ru-RU" sz="2600" dirty="0" smtClean="0">
                <a:latin typeface="Arial Narrow" panose="020B0606020202030204" pitchFamily="34" charset="0"/>
              </a:rPr>
              <a:t>респондентов</a:t>
            </a:r>
            <a:endParaRPr lang="ru-RU" sz="2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1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Отчет о выполненных работ по сбору  и обобщению информации о качестве условий оказания услуг должен содержать: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latin typeface="Arial Narrow" panose="020B0606020202030204" pitchFamily="34" charset="0"/>
              </a:rPr>
              <a:t>Значения по каждому показателю, характеризующему общие критерии оценки качества условий оказания услуг, рассчитанных в соответствии с единым порядком расчета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утвержденным приказом Министерством труда и социальной защиты РФ от 31 мая 2018 г. № 344н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Основные </a:t>
            </a:r>
            <a:r>
              <a:rPr lang="ru-RU" sz="2400" dirty="0">
                <a:latin typeface="Arial Narrow" panose="020B0606020202030204" pitchFamily="34" charset="0"/>
              </a:rPr>
              <a:t>недостатки в работе организаций, выявленных в ходе сбора и обобщения информации о качестве условий оказания услуг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Выводы </a:t>
            </a:r>
            <a:r>
              <a:rPr lang="ru-RU" sz="2400" dirty="0">
                <a:latin typeface="Arial Narrow" panose="020B0606020202030204" pitchFamily="34" charset="0"/>
              </a:rPr>
              <a:t>и предложения по совершенствованию образовательной деятельности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4621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Оператора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309" y="1607127"/>
            <a:ext cx="11249891" cy="50095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100" dirty="0">
                <a:latin typeface="Arial Narrow" panose="020B0606020202030204" pitchFamily="34" charset="0"/>
              </a:rPr>
              <a:t>Функционал также определяется рамками технического задания, заказа и могут включать в себя: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100" dirty="0">
                <a:latin typeface="Arial Narrow" panose="020B0606020202030204" pitchFamily="34" charset="0"/>
              </a:rPr>
              <a:t>Разработку методики и инструментария проведения </a:t>
            </a:r>
            <a:r>
              <a:rPr lang="ru-RU" sz="2100" dirty="0" smtClean="0">
                <a:latin typeface="Arial Narrow" panose="020B0606020202030204" pitchFamily="34" charset="0"/>
              </a:rPr>
              <a:t>оценки с учетом специфики деятельности образовательных организаций</a:t>
            </a:r>
            <a:endParaRPr lang="ru-RU" sz="21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100" dirty="0">
                <a:latin typeface="Arial Narrow" panose="020B0606020202030204" pitchFamily="34" charset="0"/>
              </a:rPr>
              <a:t>Использование </a:t>
            </a:r>
            <a:r>
              <a:rPr lang="ru-RU" sz="2100" dirty="0" smtClean="0">
                <a:latin typeface="Arial Narrow" panose="020B0606020202030204" pitchFamily="34" charset="0"/>
              </a:rPr>
              <a:t>анкеты для опроса получателей образовательных услуг о качестве условий оказания услуг образовательными организациями (приложение к методике </a:t>
            </a:r>
            <a:r>
              <a:rPr lang="ru-RU" sz="2100" dirty="0">
                <a:latin typeface="Arial Narrow" panose="020B0606020202030204" pitchFamily="34" charset="0"/>
              </a:rPr>
              <a:t>выявления и обобщения мнения граждан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утвержденной приказом Министерства труда и социальной защиты РФ от 30 октября 2018 № </a:t>
            </a:r>
            <a:r>
              <a:rPr lang="ru-RU" sz="2100" dirty="0" smtClean="0">
                <a:latin typeface="Arial Narrow" panose="020B0606020202030204" pitchFamily="34" charset="0"/>
              </a:rPr>
              <a:t>675н)</a:t>
            </a:r>
            <a:endParaRPr lang="ru-RU" sz="21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100" dirty="0">
                <a:latin typeface="Arial Narrow" panose="020B0606020202030204" pitchFamily="34" charset="0"/>
              </a:rPr>
              <a:t>Разработку </a:t>
            </a:r>
            <a:r>
              <a:rPr lang="ru-RU" sz="2100" dirty="0" smtClean="0">
                <a:latin typeface="Arial Narrow" panose="020B0606020202030204" pitchFamily="34" charset="0"/>
              </a:rPr>
              <a:t> (актуализацию) методических рекомендаций, инструкций для специалистов по проведению НОКО</a:t>
            </a:r>
            <a:endParaRPr lang="ru-RU" sz="21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100" dirty="0">
                <a:latin typeface="Arial Narrow" panose="020B0606020202030204" pitchFamily="34" charset="0"/>
              </a:rPr>
              <a:t>Разработку (при необходимости) соответствующего программного обеспечения для сбора и (или) анализа данных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100" dirty="0">
                <a:latin typeface="Arial Narrow" panose="020B0606020202030204" pitchFamily="34" charset="0"/>
              </a:rPr>
              <a:t>Иные виды работ, не противоречащие законодательству РФ</a:t>
            </a:r>
          </a:p>
        </p:txBody>
      </p:sp>
    </p:spTree>
    <p:extLst>
      <p:ext uri="{BB962C8B-B14F-4D97-AF65-F5344CB8AC3E}">
        <p14:creationId xmlns:p14="http://schemas.microsoft.com/office/powerpoint/2010/main" xmlns="" val="19239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53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Получатели  образовательных услуг</a:t>
            </a:r>
            <a:endParaRPr lang="ru-RU" sz="5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78182"/>
            <a:ext cx="10058400" cy="37909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</a:rPr>
              <a:t>Выражают мнение о качестве условий оказания образовательных услуг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Arial Narrow" panose="020B0606020202030204" pitchFamily="34" charset="0"/>
              </a:rPr>
              <a:t> Оставляют отзывы на </a:t>
            </a:r>
            <a:r>
              <a:rPr lang="ru-RU" sz="2800" dirty="0">
                <a:latin typeface="Arial Narrow" panose="020B0606020202030204" pitchFamily="34" charset="0"/>
              </a:rPr>
              <a:t>официальном сайте для размещения информации о государственных и муниципальных учреждениях в сети «Интернет»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93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1041651" algn="l"/>
                <a:tab pos="2083303" algn="l"/>
                <a:tab pos="3124954" algn="l"/>
                <a:tab pos="4166605" algn="l"/>
                <a:tab pos="5208256" algn="l"/>
                <a:tab pos="6249908" algn="l"/>
                <a:tab pos="7291559" algn="l"/>
                <a:tab pos="8333211" algn="l"/>
                <a:tab pos="9374862" algn="l"/>
                <a:tab pos="10416513" algn="l"/>
                <a:tab pos="11458165" algn="l"/>
              </a:tabLst>
            </a:pP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987039"/>
            <a:ext cx="10058400" cy="31343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www.coko24.ru</a:t>
            </a:r>
            <a:endParaRPr lang="ru-RU" sz="3200" u="sng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3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Субъекты процедуры проведения независимой оценки качества условий осуществления образовательной деятельности организациями </a:t>
            </a:r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(НОКУ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ООД)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6830289"/>
              </p:ext>
            </p:extLst>
          </p:nvPr>
        </p:nvGraphicFramePr>
        <p:xfrm>
          <a:off x="1008063" y="1833563"/>
          <a:ext cx="100584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55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Органа исполнительной власти или  органа местного самоуправления </a:t>
            </a:r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200" dirty="0" smtClean="0">
                <a:latin typeface="Arial Narrow" panose="020B0606020202030204" pitchFamily="34" charset="0"/>
              </a:rPr>
              <a:t>Обращается </a:t>
            </a:r>
            <a:r>
              <a:rPr lang="ru-RU" sz="2200" dirty="0">
                <a:latin typeface="Arial Narrow" panose="020B0606020202030204" pitchFamily="34" charset="0"/>
              </a:rPr>
              <a:t>в Общественную палату (совет) муниципальных образований для формирования общественного совета по проведению НОКУ ООД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200" dirty="0">
                <a:latin typeface="Arial Narrow" panose="020B0606020202030204" pitchFamily="34" charset="0"/>
              </a:rPr>
              <a:t>Утверждает Положение об общественном совете по НОКУ ООД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200" dirty="0">
                <a:latin typeface="Arial Narrow" panose="020B0606020202030204" pitchFamily="34" charset="0"/>
              </a:rPr>
              <a:t>Размещает информацию о деятельности общественного совета по проведению НОКУ ООД в сети «Интернет» на своем официальном сайте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200" dirty="0">
                <a:latin typeface="Arial Narrow" panose="020B0606020202030204" pitchFamily="34" charset="0"/>
              </a:rPr>
              <a:t>Заключает контракты с </a:t>
            </a:r>
            <a:r>
              <a:rPr lang="ru-RU" sz="2200" dirty="0" smtClean="0">
                <a:latin typeface="Arial Narrow" panose="020B0606020202030204" pitchFamily="34" charset="0"/>
              </a:rPr>
              <a:t>оператором в </a:t>
            </a:r>
            <a:r>
              <a:rPr lang="ru-RU" sz="2200" dirty="0">
                <a:latin typeface="Arial Narrow" panose="020B0606020202030204" pitchFamily="34" charset="0"/>
              </a:rPr>
              <a:t>соответствии с законодательством РФ о контрактной системе в сфере закупок товаров, работ, услуг для обеспечения государственных и муниципальных нужд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200" dirty="0">
                <a:latin typeface="Arial Narrow" panose="020B0606020202030204" pitchFamily="34" charset="0"/>
              </a:rPr>
              <a:t>По результатам заключения контрактов оформляет решение об определении </a:t>
            </a:r>
            <a:r>
              <a:rPr lang="ru-RU" sz="2200" dirty="0" smtClean="0">
                <a:latin typeface="Arial Narrow" panose="020B0606020202030204" pitchFamily="34" charset="0"/>
              </a:rPr>
              <a:t>оператора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200" dirty="0" smtClean="0">
                <a:latin typeface="Arial Narrow" panose="020B0606020202030204" pitchFamily="34" charset="0"/>
              </a:rPr>
              <a:t>Обеспечивают информирование учредителей образовательных организаций о сроках проведения НОКО, организации-операторе и условиях проведения НОКО</a:t>
            </a:r>
            <a:endParaRPr lang="ru-RU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1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Органа исполнительной власти или  органа местного самоуправления </a:t>
            </a:r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При необходимости предоставляет оператору общедоступную информацию о деятельности организаций, формируемую в соответствии с государственной и ведомственной статистической отчетности (в случае, если она не размещена на официальном сайте организации)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Размещает информацию о результатах НОКУ ООД на своем официальном сайте и на официальном сайте для размещения информации о государственных и муниципальных учреждениях в сети «Интернет»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 smtClean="0">
                <a:latin typeface="Arial Narrow" panose="020B0606020202030204" pitchFamily="34" charset="0"/>
              </a:rPr>
              <a:t>Обеспечивает </a:t>
            </a:r>
            <a:r>
              <a:rPr lang="ru-RU" dirty="0">
                <a:latin typeface="Arial Narrow" panose="020B0606020202030204" pitchFamily="34" charset="0"/>
              </a:rPr>
              <a:t>на </a:t>
            </a:r>
            <a:r>
              <a:rPr lang="ru-RU" dirty="0" smtClean="0">
                <a:latin typeface="Arial Narrow" panose="020B0606020202030204" pitchFamily="34" charset="0"/>
              </a:rPr>
              <a:t>своем официальном сайте </a:t>
            </a:r>
            <a:r>
              <a:rPr lang="ru-RU" dirty="0">
                <a:latin typeface="Arial Narrow" panose="020B0606020202030204" pitchFamily="34" charset="0"/>
              </a:rPr>
              <a:t>в сети «Интернет» техническую возможность выражения мнений гражданами о качестве условий осуществления образовательной деятельности организациями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>
                <a:latin typeface="Arial Narrow" panose="020B0606020202030204" pitchFamily="34" charset="0"/>
              </a:rPr>
              <a:t>Утверждает </a:t>
            </a:r>
            <a:r>
              <a:rPr lang="ru-RU" dirty="0" smtClean="0">
                <a:latin typeface="Arial Narrow" panose="020B0606020202030204" pitchFamily="34" charset="0"/>
              </a:rPr>
              <a:t>планы </a:t>
            </a:r>
            <a:r>
              <a:rPr lang="ru-RU" dirty="0">
                <a:latin typeface="Arial Narrow" panose="020B0606020202030204" pitchFamily="34" charset="0"/>
              </a:rPr>
              <a:t>по устранению недостатков, выявленных в ходе НОКУ ООД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dirty="0" smtClean="0">
                <a:latin typeface="Arial Narrow" panose="020B0606020202030204" pitchFamily="34" charset="0"/>
              </a:rPr>
              <a:t>Учитывает </a:t>
            </a:r>
            <a:r>
              <a:rPr lang="ru-RU" dirty="0">
                <a:latin typeface="Arial Narrow" panose="020B0606020202030204" pitchFamily="34" charset="0"/>
              </a:rPr>
              <a:t>результаты НОКУ ООД организациями при оценке эффективности своей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4571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6720" y="-36562"/>
            <a:ext cx="11436097" cy="3323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   УТВЕРЖДАЮ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___________________________________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(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ф.и.о.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руководителя федерального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органа исполнительной власти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(уполномоченного им лица),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или руководителя органа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исполнительной власти субъекта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Российской Федерации,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или руководителя органа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местного самоуправления)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     (подпись)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     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(дата)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ПЛАН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 устранению недостатков, выявленных в ходе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независимой оценки качества условий оказания услуг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"/>
              </a:rPr>
              <a:t>&lt;1&gt;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(наименование организации)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на 20__ год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1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9223614"/>
              </p:ext>
            </p:extLst>
          </p:nvPr>
        </p:nvGraphicFramePr>
        <p:xfrm>
          <a:off x="694945" y="3287424"/>
          <a:ext cx="11030210" cy="2696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833"/>
                <a:gridCol w="2271792"/>
                <a:gridCol w="695113"/>
                <a:gridCol w="1113001"/>
                <a:gridCol w="1113001"/>
                <a:gridCol w="4400470"/>
              </a:tblGrid>
              <a:tr h="1685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Недостатки, выявленные в ходе независимой оценки качества условий оказания услуг организацией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Наименование мероприятия по устранению недостатков, выявленных в ходе независимой оценки качества условий оказания услуг организацией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Плановый срок реализации мероприятия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Ответственный исполнитель (с указанием фамилии, имени, отчества и должности)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Сведения о ходе реализации мероприятия </a:t>
                      </a:r>
                      <a:r>
                        <a:rPr lang="ru-RU" sz="700" u="none" strike="noStrike" dirty="0">
                          <a:effectLst/>
                          <a:hlinkClick r:id="" action="ppaction://hlinkfile"/>
                        </a:rPr>
                        <a:t>&lt;2&gt;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реализованные меры по устранению выявленных недостатков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фактический срок реализации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5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I. Открытость и доступность информации об организации или о федеральном учреждении медико-социальной экспертизы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5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II. Комфортность условий предоставления услуг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5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III. Доступность услуг для инвалидов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5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IV. Доброжелательность, вежливость работников организации или федерального учреждения медико-социальной экспертизы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5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V. Удовлетворенность условиями оказания услуг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4741" marR="24741" marT="42126" marB="421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37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Общественной палаты (совета</a:t>
            </a:r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latin typeface="Arial Narrow" panose="020B0606020202030204" pitchFamily="34" charset="0"/>
              </a:rPr>
              <a:t>По обращению органа местного самоуправления муниципального округа или городского округа в месячный срок со дня получения указанного обращения </a:t>
            </a:r>
            <a:r>
              <a:rPr lang="ru-RU" sz="2400" u="sng" dirty="0">
                <a:latin typeface="Arial Narrow" panose="020B0606020202030204" pitchFamily="34" charset="0"/>
              </a:rPr>
              <a:t>формирует</a:t>
            </a:r>
            <a:r>
              <a:rPr lang="ru-RU" sz="2400" dirty="0">
                <a:latin typeface="Arial Narrow" panose="020B0606020202030204" pitchFamily="34" charset="0"/>
              </a:rPr>
              <a:t> из числа представителей общественных организаций, созданных в целях защиты прав и законных интересов обучающихся и (или) родителей (законных представителей) несовершеннолетних обучающихся, общественных объединений инвалидов </a:t>
            </a:r>
            <a:r>
              <a:rPr lang="ru-RU" sz="2400" u="sng" dirty="0">
                <a:latin typeface="Arial Narrow" panose="020B0606020202030204" pitchFamily="34" charset="0"/>
              </a:rPr>
              <a:t>общественный совет по </a:t>
            </a:r>
            <a:r>
              <a:rPr lang="ru-RU" sz="2400" u="sng" dirty="0" smtClean="0">
                <a:latin typeface="Arial Narrow" panose="020B0606020202030204" pitchFamily="34" charset="0"/>
              </a:rPr>
              <a:t>НОКО</a:t>
            </a:r>
            <a:endParaRPr lang="ru-RU" sz="2400" u="sng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u="sng" dirty="0">
                <a:latin typeface="Arial Narrow" panose="020B0606020202030204" pitchFamily="34" charset="0"/>
              </a:rPr>
              <a:t>Утверждает состав общественного совета по </a:t>
            </a:r>
            <a:r>
              <a:rPr lang="ru-RU" sz="2400" u="sng" dirty="0" smtClean="0">
                <a:latin typeface="Arial Narrow" panose="020B0606020202030204" pitchFamily="34" charset="0"/>
              </a:rPr>
              <a:t>НОКО</a:t>
            </a:r>
            <a:endParaRPr lang="ru-RU" sz="2400" u="sng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u="sng" dirty="0">
                <a:latin typeface="Arial Narrow" panose="020B0606020202030204" pitchFamily="34" charset="0"/>
              </a:rPr>
              <a:t>Информирует орган местного самоуправления </a:t>
            </a:r>
            <a:r>
              <a:rPr lang="ru-RU" sz="2400" dirty="0">
                <a:latin typeface="Arial Narrow" panose="020B0606020202030204" pitchFamily="34" charset="0"/>
              </a:rPr>
              <a:t>муниципального округа или городского округа о составе созданного при этом органе общественный совет по НОКУ ООД</a:t>
            </a:r>
          </a:p>
        </p:txBody>
      </p:sp>
    </p:spTree>
    <p:extLst>
      <p:ext uri="{BB962C8B-B14F-4D97-AF65-F5344CB8AC3E}">
        <p14:creationId xmlns:p14="http://schemas.microsoft.com/office/powerpoint/2010/main" xmlns="" val="26120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Общественного совета по проведению </a:t>
            </a:r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НОКО</a:t>
            </a:r>
            <a:endParaRPr lang="ru-RU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8144" y="1701800"/>
            <a:ext cx="11050155" cy="4269509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u="sng" dirty="0">
                <a:latin typeface="Arial Narrow" panose="020B0606020202030204" pitchFamily="34" charset="0"/>
              </a:rPr>
              <a:t>Определяет перечень </a:t>
            </a:r>
            <a:r>
              <a:rPr lang="ru-RU" sz="2400" dirty="0">
                <a:latin typeface="Arial Narrow" panose="020B0606020202030204" pitchFamily="34" charset="0"/>
              </a:rPr>
              <a:t>организации, осуществляющих образовательную деятельность, в отношении которых проводится независимая оценка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u="sng" dirty="0">
                <a:latin typeface="Arial Narrow" panose="020B0606020202030204" pitchFamily="34" charset="0"/>
              </a:rPr>
              <a:t>Принимает участие в рассмотрение проектов документации </a:t>
            </a:r>
            <a:r>
              <a:rPr lang="ru-RU" sz="2400" dirty="0">
                <a:latin typeface="Arial Narrow" panose="020B0606020202030204" pitchFamily="34" charset="0"/>
              </a:rPr>
              <a:t>о закупках работ, услуг, а также проектов государственного, муниципального контрактов, заключаемых органом исполнительной власти субъекта РФ или органом местного самоуправления с организацией, которая осуществляет сбор и обобщение информации о качестве условий осуществления образовательной деятельности организациями (далее-оператором</a:t>
            </a:r>
            <a:r>
              <a:rPr lang="ru-RU" sz="2400" dirty="0" smtClean="0">
                <a:latin typeface="Arial Narrow" panose="020B0606020202030204" pitchFamily="34" charset="0"/>
              </a:rPr>
              <a:t>)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u="sng" dirty="0" smtClean="0">
                <a:latin typeface="Arial Narrow" panose="020B0606020202030204" pitchFamily="34" charset="0"/>
              </a:rPr>
              <a:t>Формирует предложения для разработке технического задания </a:t>
            </a:r>
            <a:r>
              <a:rPr lang="ru-RU" sz="2400" dirty="0" smtClean="0">
                <a:latin typeface="Arial Narrow" panose="020B0606020202030204" pitchFamily="34" charset="0"/>
              </a:rPr>
              <a:t>для организации-оператора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u="sng" dirty="0">
                <a:latin typeface="Arial Narrow" panose="020B0606020202030204" pitchFamily="34" charset="0"/>
              </a:rPr>
              <a:t>Проводит НОКУ ООД </a:t>
            </a:r>
            <a:r>
              <a:rPr lang="ru-RU" sz="2400" dirty="0">
                <a:latin typeface="Arial Narrow" panose="020B0606020202030204" pitchFamily="34" charset="0"/>
              </a:rPr>
              <a:t>с учетом информации, представленной оператором</a:t>
            </a:r>
          </a:p>
        </p:txBody>
      </p:sp>
    </p:spTree>
    <p:extLst>
      <p:ext uri="{BB962C8B-B14F-4D97-AF65-F5344CB8AC3E}">
        <p14:creationId xmlns:p14="http://schemas.microsoft.com/office/powerpoint/2010/main" xmlns="" val="7838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Общественного совета по проведению </a:t>
            </a:r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НОКО</a:t>
            </a:r>
            <a:endParaRPr lang="ru-RU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u="sng" dirty="0">
                <a:latin typeface="Arial Narrow" panose="020B0606020202030204" pitchFamily="34" charset="0"/>
              </a:rPr>
              <a:t>Может привлекать </a:t>
            </a:r>
            <a:r>
              <a:rPr lang="ru-RU" sz="2800" dirty="0">
                <a:latin typeface="Arial Narrow" panose="020B0606020202030204" pitchFamily="34" charset="0"/>
              </a:rPr>
              <a:t>к своей работе представителей общественных объединений, осуществляющих деятельность в сфере образования, общественной палаты для обсуждения и формирования результатов оценки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u="sng" dirty="0">
                <a:latin typeface="Arial Narrow" panose="020B0606020202030204" pitchFamily="34" charset="0"/>
              </a:rPr>
              <a:t>Представляет </a:t>
            </a:r>
            <a:r>
              <a:rPr lang="ru-RU" sz="2800" dirty="0">
                <a:latin typeface="Arial Narrow" panose="020B0606020202030204" pitchFamily="34" charset="0"/>
              </a:rPr>
              <a:t>в орган исполнительной власти субъекта Российской Федерации, осуществляющий государственное управление в сфере образования или  в орган местного самоуправления </a:t>
            </a:r>
            <a:r>
              <a:rPr lang="ru-RU" sz="2800" u="sng" dirty="0">
                <a:latin typeface="Arial Narrow" panose="020B0606020202030204" pitchFamily="34" charset="0"/>
              </a:rPr>
              <a:t>результаты НОКУ ООД</a:t>
            </a:r>
            <a:r>
              <a:rPr lang="ru-RU" sz="2800" dirty="0">
                <a:latin typeface="Arial Narrow" panose="020B0606020202030204" pitchFamily="34" charset="0"/>
              </a:rPr>
              <a:t>, а также </a:t>
            </a:r>
            <a:r>
              <a:rPr lang="ru-RU" sz="2800" u="sng" dirty="0">
                <a:latin typeface="Arial Narrow" panose="020B0606020202030204" pitchFamily="34" charset="0"/>
              </a:rPr>
              <a:t>предложения об улучшении их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350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Образовательных </a:t>
            </a:r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организаций</a:t>
            </a:r>
            <a:endParaRPr lang="ru-RU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5018" y="1607735"/>
            <a:ext cx="11083637" cy="4709937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u="sng" dirty="0">
                <a:latin typeface="Arial Narrow" panose="020B0606020202030204" pitchFamily="34" charset="0"/>
              </a:rPr>
              <a:t>Предоставляют</a:t>
            </a:r>
            <a:r>
              <a:rPr lang="ru-RU" sz="2600" dirty="0">
                <a:latin typeface="Arial Narrow" panose="020B0606020202030204" pitchFamily="34" charset="0"/>
              </a:rPr>
              <a:t> в открытом доступе в сети «Интернет» </a:t>
            </a:r>
            <a:r>
              <a:rPr lang="ru-RU" sz="2600" u="sng" dirty="0">
                <a:latin typeface="Arial Narrow" panose="020B0606020202030204" pitchFamily="34" charset="0"/>
              </a:rPr>
              <a:t>информацию</a:t>
            </a:r>
            <a:r>
              <a:rPr lang="ru-RU" sz="2600" dirty="0">
                <a:latin typeface="Arial Narrow" panose="020B0606020202030204" pitchFamily="34" charset="0"/>
              </a:rPr>
              <a:t> о своей деятельности в соответствии с действующим законодательством РФ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u="sng" dirty="0">
                <a:latin typeface="Arial Narrow" panose="020B0606020202030204" pitchFamily="34" charset="0"/>
              </a:rPr>
              <a:t>Оказывают помощь оператору</a:t>
            </a:r>
            <a:r>
              <a:rPr lang="ru-RU" sz="2600" dirty="0">
                <a:latin typeface="Arial Narrow" panose="020B0606020202030204" pitchFamily="34" charset="0"/>
              </a:rPr>
              <a:t> в сборе информации и размещают на официальном сайте </a:t>
            </a:r>
            <a:r>
              <a:rPr lang="ru-RU" sz="2600" dirty="0" smtClean="0">
                <a:latin typeface="Arial Narrow" panose="020B0606020202030204" pitchFamily="34" charset="0"/>
              </a:rPr>
              <a:t>своей образовательной организации </a:t>
            </a:r>
            <a:r>
              <a:rPr lang="ru-RU" sz="2600" dirty="0">
                <a:latin typeface="Arial Narrow" panose="020B0606020202030204" pitchFamily="34" charset="0"/>
              </a:rPr>
              <a:t>активную ссылку на электронную анкету для проведения социального опроса потребителей образовательных </a:t>
            </a:r>
            <a:r>
              <a:rPr lang="ru-RU" sz="2600" dirty="0" smtClean="0">
                <a:latin typeface="Arial Narrow" panose="020B0606020202030204" pitchFamily="34" charset="0"/>
              </a:rPr>
              <a:t>услуг; обеспечивают информирование получателей  образовательных услуг об условиях проведения анкетирования (опроса)</a:t>
            </a:r>
            <a:endParaRPr lang="ru-RU" sz="26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>
                <a:latin typeface="Arial Narrow" panose="020B0606020202030204" pitchFamily="34" charset="0"/>
              </a:rPr>
              <a:t>По результатам участия в процедуре </a:t>
            </a:r>
            <a:r>
              <a:rPr lang="ru-RU" sz="2600" dirty="0" smtClean="0">
                <a:latin typeface="Arial Narrow" panose="020B0606020202030204" pitchFamily="34" charset="0"/>
              </a:rPr>
              <a:t>НОКО </a:t>
            </a:r>
            <a:r>
              <a:rPr lang="ru-RU" sz="2600" u="sng" dirty="0" smtClean="0">
                <a:latin typeface="Arial Narrow" panose="020B0606020202030204" pitchFamily="34" charset="0"/>
              </a:rPr>
              <a:t>разрабатывают, планы </a:t>
            </a:r>
            <a:r>
              <a:rPr lang="ru-RU" sz="2600" u="sng" dirty="0">
                <a:latin typeface="Arial Narrow" panose="020B0606020202030204" pitchFamily="34" charset="0"/>
              </a:rPr>
              <a:t>по устранению недостатков</a:t>
            </a:r>
            <a:r>
              <a:rPr lang="ru-RU" sz="2600" dirty="0">
                <a:latin typeface="Arial Narrow" panose="020B0606020202030204" pitchFamily="34" charset="0"/>
              </a:rPr>
              <a:t>, выявленных в ходе независимой оценки качества условий оказания </a:t>
            </a:r>
            <a:r>
              <a:rPr lang="ru-RU" sz="2600" dirty="0" smtClean="0">
                <a:latin typeface="Arial Narrow" panose="020B0606020202030204" pitchFamily="34" charset="0"/>
              </a:rPr>
              <a:t>услуг</a:t>
            </a:r>
            <a:endParaRPr lang="ru-RU" sz="2600" dirty="0" smtClean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u="sng" dirty="0" smtClean="0">
                <a:latin typeface="Arial Narrow" panose="020B0606020202030204" pitchFamily="34" charset="0"/>
              </a:rPr>
              <a:t>Используют </a:t>
            </a:r>
            <a:r>
              <a:rPr lang="ru-RU" sz="2600" u="sng" dirty="0">
                <a:latin typeface="Arial Narrow" panose="020B0606020202030204" pitchFamily="34" charset="0"/>
              </a:rPr>
              <a:t>результаты </a:t>
            </a:r>
            <a:r>
              <a:rPr lang="ru-RU" sz="2600" u="sng" dirty="0" smtClean="0">
                <a:latin typeface="Arial Narrow" panose="020B0606020202030204" pitchFamily="34" charset="0"/>
              </a:rPr>
              <a:t>НОКО 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для </a:t>
            </a:r>
            <a:r>
              <a:rPr lang="ru-RU" sz="2600" dirty="0">
                <a:latin typeface="Arial Narrow" panose="020B0606020202030204" pitchFamily="34" charset="0"/>
              </a:rPr>
              <a:t>повышения эффективности своей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8155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650</TotalTime>
  <Words>1358</Words>
  <Application>Microsoft Office PowerPoint</Application>
  <PresentationFormat>Произвольный</PresentationFormat>
  <Paragraphs>142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Ретро</vt:lpstr>
      <vt:lpstr>Субъекты процедуры проведения независимой оценки качества условий осуществления образовательной деятельности организациями и их полномочия </vt:lpstr>
      <vt:lpstr>Субъекты процедуры проведения независимой оценки качества условий осуществления образовательной деятельности организациями (НОКУ ООД) </vt:lpstr>
      <vt:lpstr>Полномочия Органа исполнительной власти или  органа местного самоуправления  </vt:lpstr>
      <vt:lpstr>Полномочия Органа исполнительной власти или  органа местного самоуправления  </vt:lpstr>
      <vt:lpstr> </vt:lpstr>
      <vt:lpstr>Полномочия Общественной палаты (совета)</vt:lpstr>
      <vt:lpstr>Полномочия Общественного совета по проведению НОКО</vt:lpstr>
      <vt:lpstr>Полномочия Общественного совета по проведению НОКО</vt:lpstr>
      <vt:lpstr>Полномочия Образовательных организаций</vt:lpstr>
      <vt:lpstr>Полномочия Оператора</vt:lpstr>
      <vt:lpstr>Источниками информации о качестве условий оказания образовательных услуг являются:</vt:lpstr>
      <vt:lpstr>Полномочия Оператора</vt:lpstr>
      <vt:lpstr>Отчет о выполненных работ по сбору  и обобщению информации о качестве условий оказания услуг должен содержать:</vt:lpstr>
      <vt:lpstr>Отчет о выполненных работ по сбору  и обобщению информации о качестве условий оказания услуг должен содержать:</vt:lpstr>
      <vt:lpstr>Полномочия Оператора</vt:lpstr>
      <vt:lpstr> Получатели  образовательных услуг</vt:lpstr>
      <vt:lpstr>Спасибо за внимание!</vt:lpstr>
    </vt:vector>
  </TitlesOfParts>
  <Company>ЦОКО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</dc:title>
  <dc:creator>Рябинина Любовь Анатольевна</dc:creator>
  <cp:lastModifiedBy>Николай</cp:lastModifiedBy>
  <cp:revision>101</cp:revision>
  <cp:lastPrinted>2019-11-15T04:53:30Z</cp:lastPrinted>
  <dcterms:created xsi:type="dcterms:W3CDTF">2019-06-05T12:05:36Z</dcterms:created>
  <dcterms:modified xsi:type="dcterms:W3CDTF">2019-12-13T01:25:43Z</dcterms:modified>
</cp:coreProperties>
</file>